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Noto Sans Bold" charset="1" panose="020B0802040504020204"/>
      <p:regular r:id="rId18"/>
    </p:embeddedFont>
    <p:embeddedFont>
      <p:font typeface="Paytone One" charset="1" panose="00000500000000000000"/>
      <p:regular r:id="rId19"/>
    </p:embeddedFont>
    <p:embeddedFont>
      <p:font typeface="Noto Sans" charset="1" panose="020B0502040504020204"/>
      <p:regular r:id="rId20"/>
    </p:embeddedFont>
    <p:embeddedFont>
      <p:font typeface="Noto Sans Italics" charset="1" panose="020B0502040504090204"/>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65.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69.png" Type="http://schemas.openxmlformats.org/officeDocument/2006/relationships/image"/><Relationship Id="rId11" Target="../media/image70.svg" Type="http://schemas.openxmlformats.org/officeDocument/2006/relationships/image"/><Relationship Id="rId12" Target="../media/image71.pn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 Id="rId9" Target="../media/image68.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png" Type="http://schemas.openxmlformats.org/officeDocument/2006/relationships/image"/><Relationship Id="rId11" Target="../media/image17.svg" Type="http://schemas.openxmlformats.org/officeDocument/2006/relationships/image"/><Relationship Id="rId12" Target="../media/image18.png" Type="http://schemas.openxmlformats.org/officeDocument/2006/relationships/image"/><Relationship Id="rId13" Target="../media/image19.png" Type="http://schemas.openxmlformats.org/officeDocument/2006/relationships/image"/><Relationship Id="rId14" Target="../media/image20.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jpeg" Type="http://schemas.openxmlformats.org/officeDocument/2006/relationships/image"/><Relationship Id="rId8" Target="../media/image14.png" Type="http://schemas.openxmlformats.org/officeDocument/2006/relationships/image"/><Relationship Id="rId9" Target="../media/image15.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7.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1.png" Type="http://schemas.openxmlformats.org/officeDocument/2006/relationships/image"/><Relationship Id="rId8" Target="../media/image22.svg" Type="http://schemas.openxmlformats.org/officeDocument/2006/relationships/image"/><Relationship Id="rId9" Target="../media/image1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35.png" Type="http://schemas.openxmlformats.org/officeDocument/2006/relationships/image"/><Relationship Id="rId12" Target="../media/image36.svg" Type="http://schemas.openxmlformats.org/officeDocument/2006/relationships/image"/><Relationship Id="rId13" Target="../media/image37.png" Type="http://schemas.openxmlformats.org/officeDocument/2006/relationships/image"/><Relationship Id="rId14" Target="../media/image38.svg" Type="http://schemas.openxmlformats.org/officeDocument/2006/relationships/image"/><Relationship Id="rId15" Target="../media/image39.png" Type="http://schemas.openxmlformats.org/officeDocument/2006/relationships/image"/><Relationship Id="rId16" Target="../media/image40.svg" Type="http://schemas.openxmlformats.org/officeDocument/2006/relationships/image"/><Relationship Id="rId17" Target="../media/image41.png" Type="http://schemas.openxmlformats.org/officeDocument/2006/relationships/image"/><Relationship Id="rId18" Target="../media/image42.svg" Type="http://schemas.openxmlformats.org/officeDocument/2006/relationships/image"/><Relationship Id="rId19" Target="../media/image43.png" Type="http://schemas.openxmlformats.org/officeDocument/2006/relationships/image"/><Relationship Id="rId2" Target="../media/image3.png" Type="http://schemas.openxmlformats.org/officeDocument/2006/relationships/image"/><Relationship Id="rId20" Target="../media/image44.svg" Type="http://schemas.openxmlformats.org/officeDocument/2006/relationships/image"/><Relationship Id="rId21" Target="../media/image45.png" Type="http://schemas.openxmlformats.org/officeDocument/2006/relationships/image"/><Relationship Id="rId22" Target="../media/image46.svg" Type="http://schemas.openxmlformats.org/officeDocument/2006/relationships/image"/><Relationship Id="rId23" Target="../media/image47.png" Type="http://schemas.openxmlformats.org/officeDocument/2006/relationships/image"/><Relationship Id="rId24" Target="../media/image48.svg" Type="http://schemas.openxmlformats.org/officeDocument/2006/relationships/image"/><Relationship Id="rId25" Target="../media/image49.png" Type="http://schemas.openxmlformats.org/officeDocument/2006/relationships/image"/><Relationship Id="rId26" Target="../media/image50.svg" Type="http://schemas.openxmlformats.org/officeDocument/2006/relationships/image"/><Relationship Id="rId27" Target="../media/image51.png" Type="http://schemas.openxmlformats.org/officeDocument/2006/relationships/image"/><Relationship Id="rId28" Target="../media/image52.sv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png" Type="http://schemas.openxmlformats.org/officeDocument/2006/relationships/image"/><Relationship Id="rId6" Target="../media/image34.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4.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6.svg" Type="http://schemas.openxmlformats.org/officeDocument/2006/relationships/image"/><Relationship Id="rId11" Target="../media/image57.png" Type="http://schemas.openxmlformats.org/officeDocument/2006/relationships/image"/><Relationship Id="rId12" Target="../media/image58.svg" Type="http://schemas.openxmlformats.org/officeDocument/2006/relationships/image"/><Relationship Id="rId2" Target="../media/image16.png" Type="http://schemas.openxmlformats.org/officeDocument/2006/relationships/image"/><Relationship Id="rId3" Target="../media/image17.svg" Type="http://schemas.openxmlformats.org/officeDocument/2006/relationships/image"/><Relationship Id="rId4" Target="../media/image3.pn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5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59.png" Type="http://schemas.openxmlformats.org/officeDocument/2006/relationships/image"/><Relationship Id="rId12" Target="../media/image60.png" Type="http://schemas.openxmlformats.org/officeDocument/2006/relationships/image"/><Relationship Id="rId13" Target="../media/image61.svg" Type="http://schemas.openxmlformats.org/officeDocument/2006/relationships/image"/><Relationship Id="rId2" Target="../media/image3.png" Type="http://schemas.openxmlformats.org/officeDocument/2006/relationships/image"/><Relationship Id="rId3" Target="../media/image16.png" Type="http://schemas.openxmlformats.org/officeDocument/2006/relationships/image"/><Relationship Id="rId4" Target="../media/image17.svg" Type="http://schemas.openxmlformats.org/officeDocument/2006/relationships/image"/><Relationship Id="rId5" Target="../media/image53.png" Type="http://schemas.openxmlformats.org/officeDocument/2006/relationships/image"/><Relationship Id="rId6" Target="../media/image54.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6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63.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53.png" Type="http://schemas.openxmlformats.org/officeDocument/2006/relationships/image"/><Relationship Id="rId4" Target="../media/image54.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16.png" Type="http://schemas.openxmlformats.org/officeDocument/2006/relationships/image"/><Relationship Id="rId8" Target="../media/image17.svg" Type="http://schemas.openxmlformats.org/officeDocument/2006/relationships/image"/><Relationship Id="rId9" Target="../media/image64.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931" y="3462576"/>
            <a:ext cx="17385970" cy="5932962"/>
          </a:xfrm>
          <a:custGeom>
            <a:avLst/>
            <a:gdLst/>
            <a:ahLst/>
            <a:cxnLst/>
            <a:rect r="r" b="b" t="t" l="l"/>
            <a:pathLst>
              <a:path h="5932962" w="17385970">
                <a:moveTo>
                  <a:pt x="0" y="0"/>
                </a:moveTo>
                <a:lnTo>
                  <a:pt x="17385970" y="0"/>
                </a:lnTo>
                <a:lnTo>
                  <a:pt x="17385970" y="5932962"/>
                </a:lnTo>
                <a:lnTo>
                  <a:pt x="0" y="5932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058674" y="-1603325"/>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9913765" y="7180784"/>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80738" y="234000"/>
            <a:ext cx="10723826" cy="2868623"/>
          </a:xfrm>
          <a:custGeom>
            <a:avLst/>
            <a:gdLst/>
            <a:ahLst/>
            <a:cxnLst/>
            <a:rect r="r" b="b" t="t" l="l"/>
            <a:pathLst>
              <a:path h="2868623" w="10723826">
                <a:moveTo>
                  <a:pt x="0" y="0"/>
                </a:moveTo>
                <a:lnTo>
                  <a:pt x="10723826" y="0"/>
                </a:lnTo>
                <a:lnTo>
                  <a:pt x="10723826" y="2868623"/>
                </a:lnTo>
                <a:lnTo>
                  <a:pt x="0" y="28686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12912895" y="9075204"/>
            <a:ext cx="908593" cy="1050902"/>
          </a:xfrm>
          <a:custGeom>
            <a:avLst/>
            <a:gdLst/>
            <a:ahLst/>
            <a:cxnLst/>
            <a:rect r="r" b="b" t="t" l="l"/>
            <a:pathLst>
              <a:path h="1050902" w="908593">
                <a:moveTo>
                  <a:pt x="0" y="0"/>
                </a:moveTo>
                <a:lnTo>
                  <a:pt x="908592" y="0"/>
                </a:lnTo>
                <a:lnTo>
                  <a:pt x="908592" y="1050903"/>
                </a:lnTo>
                <a:lnTo>
                  <a:pt x="0" y="1050903"/>
                </a:lnTo>
                <a:lnTo>
                  <a:pt x="0" y="0"/>
                </a:lnTo>
                <a:close/>
              </a:path>
            </a:pathLst>
          </a:custGeom>
          <a:blipFill>
            <a:blip r:embed="rId9"/>
            <a:stretch>
              <a:fillRect l="0" t="0" r="0" b="0"/>
            </a:stretch>
          </a:blipFill>
        </p:spPr>
      </p:sp>
      <p:sp>
        <p:nvSpPr>
          <p:cNvPr name="Freeform 9" id="9"/>
          <p:cNvSpPr/>
          <p:nvPr/>
        </p:nvSpPr>
        <p:spPr>
          <a:xfrm flipH="false" flipV="false" rot="0">
            <a:off x="53054" y="7925959"/>
            <a:ext cx="7517899" cy="2198985"/>
          </a:xfrm>
          <a:custGeom>
            <a:avLst/>
            <a:gdLst/>
            <a:ahLst/>
            <a:cxnLst/>
            <a:rect r="r" b="b" t="t" l="l"/>
            <a:pathLst>
              <a:path h="2198985" w="7517899">
                <a:moveTo>
                  <a:pt x="0" y="0"/>
                </a:moveTo>
                <a:lnTo>
                  <a:pt x="7517899" y="0"/>
                </a:lnTo>
                <a:lnTo>
                  <a:pt x="7517899" y="2198985"/>
                </a:lnTo>
                <a:lnTo>
                  <a:pt x="0" y="2198985"/>
                </a:lnTo>
                <a:lnTo>
                  <a:pt x="0" y="0"/>
                </a:lnTo>
                <a:close/>
              </a:path>
            </a:pathLst>
          </a:custGeom>
          <a:blipFill>
            <a:blip r:embed="rId10"/>
            <a:stretch>
              <a:fillRect l="0" t="0" r="0" b="0"/>
            </a:stretch>
          </a:blipFill>
        </p:spPr>
      </p:sp>
      <p:sp>
        <p:nvSpPr>
          <p:cNvPr name="Freeform 10" id="10"/>
          <p:cNvSpPr/>
          <p:nvPr/>
        </p:nvSpPr>
        <p:spPr>
          <a:xfrm flipH="false" flipV="false" rot="0">
            <a:off x="1223534" y="3591294"/>
            <a:ext cx="5928529" cy="1830433"/>
          </a:xfrm>
          <a:custGeom>
            <a:avLst/>
            <a:gdLst/>
            <a:ahLst/>
            <a:cxnLst/>
            <a:rect r="r" b="b" t="t" l="l"/>
            <a:pathLst>
              <a:path h="1830433" w="5928529">
                <a:moveTo>
                  <a:pt x="0" y="0"/>
                </a:moveTo>
                <a:lnTo>
                  <a:pt x="5928530" y="0"/>
                </a:lnTo>
                <a:lnTo>
                  <a:pt x="5928530" y="1830434"/>
                </a:lnTo>
                <a:lnTo>
                  <a:pt x="0" y="1830434"/>
                </a:lnTo>
                <a:lnTo>
                  <a:pt x="0" y="0"/>
                </a:lnTo>
                <a:close/>
              </a:path>
            </a:pathLst>
          </a:custGeom>
          <a:blipFill>
            <a:blip r:embed="rId11"/>
            <a:stretch>
              <a:fillRect l="0" t="0" r="0" b="0"/>
            </a:stretch>
          </a:blipFill>
        </p:spPr>
      </p:sp>
      <p:sp>
        <p:nvSpPr>
          <p:cNvPr name="TextBox 11" id="11"/>
          <p:cNvSpPr txBox="true"/>
          <p:nvPr/>
        </p:nvSpPr>
        <p:spPr>
          <a:xfrm rot="0">
            <a:off x="4478002" y="308045"/>
            <a:ext cx="10800088" cy="1953605"/>
          </a:xfrm>
          <a:prstGeom prst="rect">
            <a:avLst/>
          </a:prstGeom>
        </p:spPr>
        <p:txBody>
          <a:bodyPr anchor="t" rtlCol="false" tIns="0" lIns="0" bIns="0" rIns="0">
            <a:spAutoFit/>
          </a:bodyPr>
          <a:lstStyle/>
          <a:p>
            <a:pPr algn="l">
              <a:lnSpc>
                <a:spcPts val="7820"/>
              </a:lnSpc>
            </a:pPr>
            <a:r>
              <a:rPr lang="en-US" sz="5586" b="true">
                <a:solidFill>
                  <a:srgbClr val="5479F7"/>
                </a:solidFill>
                <a:latin typeface="Noto Sans Bold"/>
                <a:ea typeface="Noto Sans Bold"/>
                <a:cs typeface="Noto Sans Bold"/>
                <a:sym typeface="Noto Sans Bold"/>
              </a:rPr>
              <a:t>PHÂN</a:t>
            </a:r>
            <a:r>
              <a:rPr lang="en-US" sz="5586" b="true">
                <a:solidFill>
                  <a:srgbClr val="5479F7"/>
                </a:solidFill>
                <a:latin typeface="Noto Sans Bold"/>
                <a:ea typeface="Noto Sans Bold"/>
                <a:cs typeface="Noto Sans Bold"/>
                <a:sym typeface="Noto Sans Bold"/>
              </a:rPr>
              <a:t> TÍCH DỮ LIỆU Ô TÔ  </a:t>
            </a:r>
          </a:p>
          <a:p>
            <a:pPr algn="l">
              <a:lnSpc>
                <a:spcPts val="7820"/>
              </a:lnSpc>
            </a:pPr>
          </a:p>
        </p:txBody>
      </p:sp>
      <p:sp>
        <p:nvSpPr>
          <p:cNvPr name="TextBox 12" id="12"/>
          <p:cNvSpPr txBox="true"/>
          <p:nvPr/>
        </p:nvSpPr>
        <p:spPr>
          <a:xfrm rot="0">
            <a:off x="2051138" y="6017479"/>
            <a:ext cx="14614867" cy="1129596"/>
          </a:xfrm>
          <a:prstGeom prst="rect">
            <a:avLst/>
          </a:prstGeom>
        </p:spPr>
        <p:txBody>
          <a:bodyPr anchor="t" rtlCol="false" tIns="0" lIns="0" bIns="0" rIns="0">
            <a:spAutoFit/>
          </a:bodyPr>
          <a:lstStyle/>
          <a:p>
            <a:pPr algn="ctr">
              <a:lnSpc>
                <a:spcPts val="5078"/>
              </a:lnSpc>
            </a:pPr>
            <a:r>
              <a:rPr lang="en-US" sz="4197" spc="797">
                <a:solidFill>
                  <a:srgbClr val="000000"/>
                </a:solidFill>
                <a:latin typeface="Paytone One"/>
                <a:ea typeface="Paytone One"/>
                <a:cs typeface="Paytone One"/>
                <a:sym typeface="Paytone One"/>
              </a:rPr>
              <a:t>NỀN TẢNG THƯƠNG MẠI ĐIỆN TỬ CHỢ TỐT</a:t>
            </a:r>
          </a:p>
          <a:p>
            <a:pPr algn="ctr">
              <a:lnSpc>
                <a:spcPts val="3909"/>
              </a:lnSpc>
            </a:pPr>
          </a:p>
        </p:txBody>
      </p:sp>
      <p:sp>
        <p:nvSpPr>
          <p:cNvPr name="TextBox 13" id="13"/>
          <p:cNvSpPr txBox="true"/>
          <p:nvPr/>
        </p:nvSpPr>
        <p:spPr>
          <a:xfrm rot="0">
            <a:off x="4644745" y="1418475"/>
            <a:ext cx="7059326" cy="566347"/>
          </a:xfrm>
          <a:prstGeom prst="rect">
            <a:avLst/>
          </a:prstGeom>
        </p:spPr>
        <p:txBody>
          <a:bodyPr anchor="t" rtlCol="false" tIns="0" lIns="0" bIns="0" rIns="0">
            <a:spAutoFit/>
          </a:bodyPr>
          <a:lstStyle/>
          <a:p>
            <a:pPr algn="l">
              <a:lnSpc>
                <a:spcPts val="2185"/>
              </a:lnSpc>
            </a:pPr>
            <a:r>
              <a:rPr lang="en-US" sz="2349" spc="-46">
                <a:solidFill>
                  <a:srgbClr val="5479F7"/>
                </a:solidFill>
                <a:latin typeface="Noto Sans"/>
                <a:ea typeface="Noto Sans"/>
                <a:cs typeface="Noto Sans"/>
                <a:sym typeface="Noto Sans"/>
              </a:rPr>
              <a:t> </a:t>
            </a:r>
            <a:r>
              <a:rPr lang="en-US" sz="2349" spc="-46" b="true">
                <a:solidFill>
                  <a:srgbClr val="5479F7"/>
                </a:solidFill>
                <a:latin typeface="Noto Sans Bold"/>
                <a:ea typeface="Noto Sans Bold"/>
                <a:cs typeface="Noto Sans Bold"/>
                <a:sym typeface="Noto Sans Bold"/>
              </a:rPr>
              <a:t>Môn</a:t>
            </a:r>
            <a:r>
              <a:rPr lang="en-US" sz="2349" spc="-46">
                <a:solidFill>
                  <a:srgbClr val="5479F7"/>
                </a:solidFill>
                <a:latin typeface="Noto Sans"/>
                <a:ea typeface="Noto Sans"/>
                <a:cs typeface="Noto Sans"/>
                <a:sym typeface="Noto Sans"/>
              </a:rPr>
              <a:t>:  Mã nguồn mở trong Khoa học Dữ liệu</a:t>
            </a:r>
          </a:p>
          <a:p>
            <a:pPr algn="l">
              <a:lnSpc>
                <a:spcPts val="2185"/>
              </a:lnSpc>
            </a:pPr>
          </a:p>
        </p:txBody>
      </p:sp>
      <p:sp>
        <p:nvSpPr>
          <p:cNvPr name="TextBox 14" id="14"/>
          <p:cNvSpPr txBox="true"/>
          <p:nvPr/>
        </p:nvSpPr>
        <p:spPr>
          <a:xfrm rot="0">
            <a:off x="4757652" y="1765437"/>
            <a:ext cx="3999349" cy="842572"/>
          </a:xfrm>
          <a:prstGeom prst="rect">
            <a:avLst/>
          </a:prstGeom>
        </p:spPr>
        <p:txBody>
          <a:bodyPr anchor="t" rtlCol="false" tIns="0" lIns="0" bIns="0" rIns="0">
            <a:spAutoFit/>
          </a:bodyPr>
          <a:lstStyle/>
          <a:p>
            <a:pPr algn="just">
              <a:lnSpc>
                <a:spcPts val="2185"/>
              </a:lnSpc>
            </a:pPr>
            <a:r>
              <a:rPr lang="en-US" b="true" sz="2349" spc="-46">
                <a:solidFill>
                  <a:srgbClr val="5479F7"/>
                </a:solidFill>
                <a:latin typeface="Noto Sans Bold"/>
                <a:ea typeface="Noto Sans Bold"/>
                <a:cs typeface="Noto Sans Bold"/>
                <a:sym typeface="Noto Sans Bold"/>
              </a:rPr>
              <a:t>Lớp</a:t>
            </a:r>
            <a:r>
              <a:rPr lang="en-US" sz="2349" spc="-46">
                <a:solidFill>
                  <a:srgbClr val="5479F7"/>
                </a:solidFill>
                <a:latin typeface="Noto Sans"/>
                <a:ea typeface="Noto Sans"/>
                <a:cs typeface="Noto Sans"/>
                <a:sym typeface="Noto Sans"/>
              </a:rPr>
              <a:t>: 23DKHA1</a:t>
            </a:r>
          </a:p>
          <a:p>
            <a:pPr algn="just">
              <a:lnSpc>
                <a:spcPts val="2185"/>
              </a:lnSpc>
            </a:pPr>
          </a:p>
          <a:p>
            <a:pPr algn="just">
              <a:lnSpc>
                <a:spcPts val="2185"/>
              </a:lnSpc>
            </a:pPr>
          </a:p>
        </p:txBody>
      </p:sp>
      <p:sp>
        <p:nvSpPr>
          <p:cNvPr name="TextBox 15" id="15"/>
          <p:cNvSpPr txBox="true"/>
          <p:nvPr/>
        </p:nvSpPr>
        <p:spPr>
          <a:xfrm rot="0">
            <a:off x="4757652" y="1887940"/>
            <a:ext cx="3999349" cy="842572"/>
          </a:xfrm>
          <a:prstGeom prst="rect">
            <a:avLst/>
          </a:prstGeom>
        </p:spPr>
        <p:txBody>
          <a:bodyPr anchor="t" rtlCol="false" tIns="0" lIns="0" bIns="0" rIns="0">
            <a:spAutoFit/>
          </a:bodyPr>
          <a:lstStyle/>
          <a:p>
            <a:pPr algn="just">
              <a:lnSpc>
                <a:spcPts val="2185"/>
              </a:lnSpc>
            </a:pPr>
          </a:p>
          <a:p>
            <a:pPr algn="just">
              <a:lnSpc>
                <a:spcPts val="2185"/>
              </a:lnSpc>
            </a:pPr>
            <a:r>
              <a:rPr lang="en-US" b="true" sz="2349" spc="-46">
                <a:solidFill>
                  <a:srgbClr val="5479F7"/>
                </a:solidFill>
                <a:latin typeface="Noto Sans Bold"/>
                <a:ea typeface="Noto Sans Bold"/>
                <a:cs typeface="Noto Sans Bold"/>
                <a:sym typeface="Noto Sans Bold"/>
              </a:rPr>
              <a:t>GVHD</a:t>
            </a:r>
            <a:r>
              <a:rPr lang="en-US" sz="2349" spc="-46">
                <a:solidFill>
                  <a:srgbClr val="5479F7"/>
                </a:solidFill>
                <a:latin typeface="Noto Sans"/>
                <a:ea typeface="Noto Sans"/>
                <a:cs typeface="Noto Sans"/>
                <a:sym typeface="Noto Sans"/>
              </a:rPr>
              <a:t>: ThS. Lê Nhật Tùng</a:t>
            </a:r>
          </a:p>
          <a:p>
            <a:pPr algn="just">
              <a:lnSpc>
                <a:spcPts val="2185"/>
              </a:lnSpc>
            </a:pPr>
          </a:p>
        </p:txBody>
      </p:sp>
      <p:sp>
        <p:nvSpPr>
          <p:cNvPr name="TextBox 16" id="16"/>
          <p:cNvSpPr txBox="true"/>
          <p:nvPr/>
        </p:nvSpPr>
        <p:spPr>
          <a:xfrm rot="0">
            <a:off x="10934714" y="1399425"/>
            <a:ext cx="3446361" cy="974307"/>
          </a:xfrm>
          <a:prstGeom prst="rect">
            <a:avLst/>
          </a:prstGeom>
        </p:spPr>
        <p:txBody>
          <a:bodyPr anchor="t" rtlCol="false" tIns="0" lIns="0" bIns="0" rIns="0">
            <a:spAutoFit/>
          </a:bodyPr>
          <a:lstStyle/>
          <a:p>
            <a:pPr algn="just">
              <a:lnSpc>
                <a:spcPts val="1883"/>
              </a:lnSpc>
            </a:pPr>
            <a:r>
              <a:rPr lang="en-US" b="true" sz="2024" spc="-40">
                <a:solidFill>
                  <a:srgbClr val="5479F7"/>
                </a:solidFill>
                <a:latin typeface="Noto Sans Bold"/>
                <a:ea typeface="Noto Sans Bold"/>
                <a:cs typeface="Noto Sans Bold"/>
                <a:sym typeface="Noto Sans Bold"/>
              </a:rPr>
              <a:t>Học kỳ</a:t>
            </a:r>
            <a:r>
              <a:rPr lang="en-US" sz="2024" spc="-40">
                <a:solidFill>
                  <a:srgbClr val="5479F7"/>
                </a:solidFill>
                <a:latin typeface="Noto Sans"/>
                <a:ea typeface="Noto Sans"/>
                <a:cs typeface="Noto Sans"/>
                <a:sym typeface="Noto Sans"/>
              </a:rPr>
              <a:t>: 1A</a:t>
            </a:r>
          </a:p>
          <a:p>
            <a:pPr algn="just">
              <a:lnSpc>
                <a:spcPts val="1883"/>
              </a:lnSpc>
            </a:pPr>
          </a:p>
          <a:p>
            <a:pPr algn="just">
              <a:lnSpc>
                <a:spcPts val="1883"/>
              </a:lnSpc>
            </a:pPr>
            <a:r>
              <a:rPr lang="en-US" b="true" sz="2024" spc="-40">
                <a:solidFill>
                  <a:srgbClr val="5479F7"/>
                </a:solidFill>
                <a:latin typeface="Noto Sans Bold"/>
                <a:ea typeface="Noto Sans Bold"/>
                <a:cs typeface="Noto Sans Bold"/>
                <a:sym typeface="Noto Sans Bold"/>
              </a:rPr>
              <a:t>Năm học:</a:t>
            </a:r>
            <a:r>
              <a:rPr lang="en-US" sz="2024" spc="-40">
                <a:solidFill>
                  <a:srgbClr val="5479F7"/>
                </a:solidFill>
                <a:latin typeface="Noto Sans"/>
                <a:ea typeface="Noto Sans"/>
                <a:cs typeface="Noto Sans"/>
                <a:sym typeface="Noto Sans"/>
              </a:rPr>
              <a:t> 2024-2025</a:t>
            </a:r>
          </a:p>
          <a:p>
            <a:pPr algn="just">
              <a:lnSpc>
                <a:spcPts val="1883"/>
              </a:lnSpc>
            </a:pPr>
          </a:p>
        </p:txBody>
      </p:sp>
      <p:sp>
        <p:nvSpPr>
          <p:cNvPr name="TextBox 17" id="17"/>
          <p:cNvSpPr txBox="true"/>
          <p:nvPr/>
        </p:nvSpPr>
        <p:spPr>
          <a:xfrm rot="0">
            <a:off x="13955377" y="9347913"/>
            <a:ext cx="3911524" cy="417712"/>
          </a:xfrm>
          <a:prstGeom prst="rect">
            <a:avLst/>
          </a:prstGeom>
        </p:spPr>
        <p:txBody>
          <a:bodyPr anchor="t" rtlCol="false" tIns="0" lIns="0" bIns="0" rIns="0">
            <a:spAutoFit/>
          </a:bodyPr>
          <a:lstStyle/>
          <a:p>
            <a:pPr algn="ctr">
              <a:lnSpc>
                <a:spcPts val="3479"/>
              </a:lnSpc>
              <a:spcBef>
                <a:spcPct val="0"/>
              </a:spcBef>
            </a:pPr>
            <a:r>
              <a:rPr lang="en-US" sz="2485" spc="-49">
                <a:solidFill>
                  <a:srgbClr val="000000"/>
                </a:solidFill>
                <a:latin typeface="Noto Sans"/>
                <a:ea typeface="Noto Sans"/>
                <a:cs typeface="Noto Sans"/>
                <a:sym typeface="Noto Sans"/>
              </a:rPr>
              <a:t>Đại học Công nghệ Tp.HCM</a:t>
            </a:r>
          </a:p>
        </p:txBody>
      </p:sp>
      <p:sp>
        <p:nvSpPr>
          <p:cNvPr name="TextBox 18" id="18"/>
          <p:cNvSpPr txBox="true"/>
          <p:nvPr/>
        </p:nvSpPr>
        <p:spPr>
          <a:xfrm rot="0">
            <a:off x="10934714" y="2323514"/>
            <a:ext cx="3446361" cy="498057"/>
          </a:xfrm>
          <a:prstGeom prst="rect">
            <a:avLst/>
          </a:prstGeom>
        </p:spPr>
        <p:txBody>
          <a:bodyPr anchor="t" rtlCol="false" tIns="0" lIns="0" bIns="0" rIns="0">
            <a:spAutoFit/>
          </a:bodyPr>
          <a:lstStyle/>
          <a:p>
            <a:pPr algn="just">
              <a:lnSpc>
                <a:spcPts val="1883"/>
              </a:lnSpc>
            </a:pPr>
            <a:r>
              <a:rPr lang="en-US" b="true" sz="2024" spc="-40">
                <a:solidFill>
                  <a:srgbClr val="5479F7"/>
                </a:solidFill>
                <a:latin typeface="Noto Sans Bold"/>
                <a:ea typeface="Noto Sans Bold"/>
                <a:cs typeface="Noto Sans Bold"/>
                <a:sym typeface="Noto Sans Bold"/>
              </a:rPr>
              <a:t>Báo cáo Cuôi Kỳ</a:t>
            </a:r>
          </a:p>
          <a:p>
            <a:pPr algn="just">
              <a:lnSpc>
                <a:spcPts val="1883"/>
              </a:lnSpc>
            </a:pP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AEE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720628" y="5860199"/>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5400000">
            <a:off x="4745853" y="7964391"/>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4" id="4"/>
          <p:cNvSpPr/>
          <p:nvPr/>
        </p:nvSpPr>
        <p:spPr>
          <a:xfrm flipH="false" flipV="false" rot="966095">
            <a:off x="313036" y="9114312"/>
            <a:ext cx="610469" cy="844940"/>
          </a:xfrm>
          <a:custGeom>
            <a:avLst/>
            <a:gdLst/>
            <a:ahLst/>
            <a:cxnLst/>
            <a:rect r="r" b="b" t="t" l="l"/>
            <a:pathLst>
              <a:path h="844940" w="610469">
                <a:moveTo>
                  <a:pt x="0" y="0"/>
                </a:moveTo>
                <a:lnTo>
                  <a:pt x="610470" y="0"/>
                </a:lnTo>
                <a:lnTo>
                  <a:pt x="610470" y="844940"/>
                </a:lnTo>
                <a:lnTo>
                  <a:pt x="0" y="8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4205683" y="-948179"/>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7" id="7"/>
          <p:cNvSpPr/>
          <p:nvPr/>
        </p:nvSpPr>
        <p:spPr>
          <a:xfrm flipH="false" flipV="false" rot="0">
            <a:off x="5308188" y="418532"/>
            <a:ext cx="7764932" cy="1912114"/>
          </a:xfrm>
          <a:custGeom>
            <a:avLst/>
            <a:gdLst/>
            <a:ahLst/>
            <a:cxnLst/>
            <a:rect r="r" b="b" t="t" l="l"/>
            <a:pathLst>
              <a:path h="1912114" w="7764932">
                <a:moveTo>
                  <a:pt x="0" y="0"/>
                </a:moveTo>
                <a:lnTo>
                  <a:pt x="7764932" y="0"/>
                </a:lnTo>
                <a:lnTo>
                  <a:pt x="7764932" y="1912115"/>
                </a:lnTo>
                <a:lnTo>
                  <a:pt x="0" y="19121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028700" y="2978247"/>
            <a:ext cx="5760418" cy="5809571"/>
            <a:chOff x="0" y="0"/>
            <a:chExt cx="1517147" cy="1530093"/>
          </a:xfrm>
        </p:grpSpPr>
        <p:sp>
          <p:nvSpPr>
            <p:cNvPr name="Freeform 9" id="9"/>
            <p:cNvSpPr/>
            <p:nvPr/>
          </p:nvSpPr>
          <p:spPr>
            <a:xfrm flipH="false" flipV="false" rot="0">
              <a:off x="0" y="0"/>
              <a:ext cx="1517147" cy="1530093"/>
            </a:xfrm>
            <a:custGeom>
              <a:avLst/>
              <a:gdLst/>
              <a:ahLst/>
              <a:cxnLst/>
              <a:rect r="r" b="b" t="t" l="l"/>
              <a:pathLst>
                <a:path h="1530093" w="1517147">
                  <a:moveTo>
                    <a:pt x="68543" y="0"/>
                  </a:moveTo>
                  <a:lnTo>
                    <a:pt x="1448604" y="0"/>
                  </a:lnTo>
                  <a:cubicBezTo>
                    <a:pt x="1486459" y="0"/>
                    <a:pt x="1517147" y="30688"/>
                    <a:pt x="1517147" y="68543"/>
                  </a:cubicBezTo>
                  <a:lnTo>
                    <a:pt x="1517147" y="1461549"/>
                  </a:lnTo>
                  <a:cubicBezTo>
                    <a:pt x="1517147" y="1479728"/>
                    <a:pt x="1509926" y="1497162"/>
                    <a:pt x="1497071" y="1510017"/>
                  </a:cubicBezTo>
                  <a:cubicBezTo>
                    <a:pt x="1484217" y="1522871"/>
                    <a:pt x="1466783" y="1530093"/>
                    <a:pt x="1448604" y="1530093"/>
                  </a:cubicBezTo>
                  <a:lnTo>
                    <a:pt x="68543" y="1530093"/>
                  </a:lnTo>
                  <a:cubicBezTo>
                    <a:pt x="30688" y="1530093"/>
                    <a:pt x="0" y="1499405"/>
                    <a:pt x="0" y="1461549"/>
                  </a:cubicBezTo>
                  <a:lnTo>
                    <a:pt x="0" y="68543"/>
                  </a:lnTo>
                  <a:cubicBezTo>
                    <a:pt x="0" y="30688"/>
                    <a:pt x="30688" y="0"/>
                    <a:pt x="68543" y="0"/>
                  </a:cubicBezTo>
                  <a:close/>
                </a:path>
              </a:pathLst>
            </a:custGeom>
            <a:solidFill>
              <a:srgbClr val="BBDDFA"/>
            </a:solidFill>
          </p:spPr>
        </p:sp>
        <p:sp>
          <p:nvSpPr>
            <p:cNvPr name="TextBox 10" id="10"/>
            <p:cNvSpPr txBox="true"/>
            <p:nvPr/>
          </p:nvSpPr>
          <p:spPr>
            <a:xfrm>
              <a:off x="0" y="66675"/>
              <a:ext cx="1517147" cy="1463418"/>
            </a:xfrm>
            <a:prstGeom prst="rect">
              <a:avLst/>
            </a:prstGeom>
          </p:spPr>
          <p:txBody>
            <a:bodyPr anchor="ctr" rtlCol="false" tIns="50800" lIns="50800" bIns="50800" rIns="50800"/>
            <a:lstStyle/>
            <a:p>
              <a:pPr algn="ctr">
                <a:lnSpc>
                  <a:spcPts val="2185"/>
                </a:lnSpc>
              </a:pPr>
            </a:p>
          </p:txBody>
        </p:sp>
      </p:grpSp>
      <p:sp>
        <p:nvSpPr>
          <p:cNvPr name="Freeform 11" id="11"/>
          <p:cNvSpPr/>
          <p:nvPr/>
        </p:nvSpPr>
        <p:spPr>
          <a:xfrm flipH="false" flipV="false" rot="966095">
            <a:off x="15762561" y="7507003"/>
            <a:ext cx="3641877" cy="5040660"/>
          </a:xfrm>
          <a:custGeom>
            <a:avLst/>
            <a:gdLst/>
            <a:ahLst/>
            <a:cxnLst/>
            <a:rect r="r" b="b" t="t" l="l"/>
            <a:pathLst>
              <a:path h="5040660" w="3641877">
                <a:moveTo>
                  <a:pt x="0" y="0"/>
                </a:moveTo>
                <a:lnTo>
                  <a:pt x="3641877" y="0"/>
                </a:lnTo>
                <a:lnTo>
                  <a:pt x="3641877" y="5040660"/>
                </a:lnTo>
                <a:lnTo>
                  <a:pt x="0" y="504066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2" id="12"/>
          <p:cNvSpPr/>
          <p:nvPr/>
        </p:nvSpPr>
        <p:spPr>
          <a:xfrm flipH="false" flipV="false" rot="0">
            <a:off x="7880892" y="2525240"/>
            <a:ext cx="8018608" cy="6715584"/>
          </a:xfrm>
          <a:custGeom>
            <a:avLst/>
            <a:gdLst/>
            <a:ahLst/>
            <a:cxnLst/>
            <a:rect r="r" b="b" t="t" l="l"/>
            <a:pathLst>
              <a:path h="6715584" w="8018608">
                <a:moveTo>
                  <a:pt x="0" y="0"/>
                </a:moveTo>
                <a:lnTo>
                  <a:pt x="8018608" y="0"/>
                </a:lnTo>
                <a:lnTo>
                  <a:pt x="8018608" y="6715584"/>
                </a:lnTo>
                <a:lnTo>
                  <a:pt x="0" y="6715584"/>
                </a:lnTo>
                <a:lnTo>
                  <a:pt x="0" y="0"/>
                </a:lnTo>
                <a:close/>
              </a:path>
            </a:pathLst>
          </a:custGeom>
          <a:blipFill>
            <a:blip r:embed="rId9"/>
            <a:stretch>
              <a:fillRect l="0" t="0" r="0" b="0"/>
            </a:stretch>
          </a:blipFill>
        </p:spPr>
      </p:sp>
      <p:sp>
        <p:nvSpPr>
          <p:cNvPr name="TextBox 13" id="13"/>
          <p:cNvSpPr txBox="true"/>
          <p:nvPr/>
        </p:nvSpPr>
        <p:spPr>
          <a:xfrm rot="0">
            <a:off x="1482596" y="3872221"/>
            <a:ext cx="4852626" cy="3638550"/>
          </a:xfrm>
          <a:prstGeom prst="rect">
            <a:avLst/>
          </a:prstGeom>
        </p:spPr>
        <p:txBody>
          <a:bodyPr anchor="t" rtlCol="false" tIns="0" lIns="0" bIns="0" rIns="0">
            <a:spAutoFit/>
          </a:bodyPr>
          <a:lstStyle/>
          <a:p>
            <a:pPr algn="just">
              <a:lnSpc>
                <a:spcPts val="4199"/>
              </a:lnSpc>
            </a:pPr>
            <a:r>
              <a:rPr lang="en-US" sz="2999" b="true">
                <a:solidFill>
                  <a:srgbClr val="5479F7"/>
                </a:solidFill>
                <a:latin typeface="Noto Sans Bold"/>
                <a:ea typeface="Noto Sans Bold"/>
                <a:cs typeface="Noto Sans Bold"/>
                <a:sym typeface="Noto Sans Bold"/>
              </a:rPr>
              <a:t>Kết quả :</a:t>
            </a:r>
          </a:p>
          <a:p>
            <a:pPr algn="just" marL="647697" indent="-323848" lvl="1">
              <a:lnSpc>
                <a:spcPts val="4199"/>
              </a:lnSpc>
              <a:buFont typeface="Arial"/>
              <a:buChar char="•"/>
            </a:pPr>
            <a:r>
              <a:rPr lang="en-US" b="true" sz="2999">
                <a:solidFill>
                  <a:srgbClr val="5479F7"/>
                </a:solidFill>
                <a:latin typeface="Noto Sans Bold"/>
                <a:ea typeface="Noto Sans Bold"/>
                <a:cs typeface="Noto Sans Bold"/>
                <a:sym typeface="Noto Sans Bold"/>
              </a:rPr>
              <a:t>Các chỉ số không độc lập tuyến tính</a:t>
            </a:r>
          </a:p>
          <a:p>
            <a:pPr algn="just" marL="647697" indent="-323848" lvl="1">
              <a:lnSpc>
                <a:spcPts val="4199"/>
              </a:lnSpc>
              <a:buFont typeface="Arial"/>
              <a:buChar char="•"/>
            </a:pPr>
            <a:r>
              <a:rPr lang="en-US" b="true" sz="2999">
                <a:solidFill>
                  <a:srgbClr val="5479F7"/>
                </a:solidFill>
                <a:latin typeface="Noto Sans Bold"/>
                <a:ea typeface="Noto Sans Bold"/>
                <a:cs typeface="Noto Sans Bold"/>
                <a:sym typeface="Noto Sans Bold"/>
              </a:rPr>
              <a:t>Năm sản xuất càng cao thì giá càng cao</a:t>
            </a:r>
          </a:p>
          <a:p>
            <a:pPr algn="just" marL="647697" indent="-323848" lvl="1">
              <a:lnSpc>
                <a:spcPts val="4199"/>
              </a:lnSpc>
              <a:buFont typeface="Arial"/>
              <a:buChar char="•"/>
            </a:pPr>
            <a:r>
              <a:rPr lang="en-US" b="true" sz="2999">
                <a:solidFill>
                  <a:srgbClr val="5479F7"/>
                </a:solidFill>
                <a:latin typeface="Noto Sans Bold"/>
                <a:ea typeface="Noto Sans Bold"/>
                <a:cs typeface="Noto Sans Bold"/>
                <a:sym typeface="Noto Sans Bold"/>
              </a:rPr>
              <a:t>Số km đã đi càng cao thì giá càng giảm</a:t>
            </a:r>
          </a:p>
        </p:txBody>
      </p:sp>
      <p:sp>
        <p:nvSpPr>
          <p:cNvPr name="TextBox 14" id="14"/>
          <p:cNvSpPr txBox="true"/>
          <p:nvPr/>
        </p:nvSpPr>
        <p:spPr>
          <a:xfrm rot="0">
            <a:off x="6477641" y="468150"/>
            <a:ext cx="5589221" cy="219836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 PHÂN TÍCH DỮ LIỆU (EDA) </a:t>
            </a:r>
          </a:p>
          <a:p>
            <a:pPr algn="ctr">
              <a:lnSpc>
                <a:spcPts val="5880"/>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85293" y="719591"/>
            <a:ext cx="9203762" cy="2266426"/>
          </a:xfrm>
          <a:custGeom>
            <a:avLst/>
            <a:gdLst/>
            <a:ahLst/>
            <a:cxnLst/>
            <a:rect r="r" b="b" t="t" l="l"/>
            <a:pathLst>
              <a:path h="2266426" w="9203762">
                <a:moveTo>
                  <a:pt x="0" y="0"/>
                </a:moveTo>
                <a:lnTo>
                  <a:pt x="9203762" y="0"/>
                </a:lnTo>
                <a:lnTo>
                  <a:pt x="9203762" y="2266427"/>
                </a:lnTo>
                <a:lnTo>
                  <a:pt x="0" y="2266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615326" y="-2003018"/>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6034187" y="7503003"/>
            <a:ext cx="6219627" cy="6788133"/>
          </a:xfrm>
          <a:custGeom>
            <a:avLst/>
            <a:gdLst/>
            <a:ahLst/>
            <a:cxnLst/>
            <a:rect r="r" b="b" t="t" l="l"/>
            <a:pathLst>
              <a:path h="6788133" w="6219627">
                <a:moveTo>
                  <a:pt x="0" y="0"/>
                </a:moveTo>
                <a:lnTo>
                  <a:pt x="6219626" y="0"/>
                </a:lnTo>
                <a:lnTo>
                  <a:pt x="6219626" y="6788133"/>
                </a:lnTo>
                <a:lnTo>
                  <a:pt x="0" y="6788133"/>
                </a:lnTo>
                <a:lnTo>
                  <a:pt x="0" y="0"/>
                </a:lnTo>
                <a:close/>
              </a:path>
            </a:pathLst>
          </a:custGeom>
          <a:blipFill>
            <a:blip r:embed="rId4"/>
            <a:stretch>
              <a:fillRect l="0" t="0" r="0" b="0"/>
            </a:stretch>
          </a:blipFill>
        </p:spPr>
      </p:sp>
      <p:sp>
        <p:nvSpPr>
          <p:cNvPr name="Freeform 6" id="6"/>
          <p:cNvSpPr/>
          <p:nvPr/>
        </p:nvSpPr>
        <p:spPr>
          <a:xfrm flipH="false" flipV="false" rot="0">
            <a:off x="514350" y="3494005"/>
            <a:ext cx="17259300" cy="4293251"/>
          </a:xfrm>
          <a:custGeom>
            <a:avLst/>
            <a:gdLst/>
            <a:ahLst/>
            <a:cxnLst/>
            <a:rect r="r" b="b" t="t" l="l"/>
            <a:pathLst>
              <a:path h="4293251" w="17259300">
                <a:moveTo>
                  <a:pt x="0" y="0"/>
                </a:moveTo>
                <a:lnTo>
                  <a:pt x="17259300" y="0"/>
                </a:lnTo>
                <a:lnTo>
                  <a:pt x="17259300" y="4293251"/>
                </a:lnTo>
                <a:lnTo>
                  <a:pt x="0" y="429325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368655" y="5514353"/>
            <a:ext cx="7708740" cy="4856506"/>
          </a:xfrm>
          <a:custGeom>
            <a:avLst/>
            <a:gdLst/>
            <a:ahLst/>
            <a:cxnLst/>
            <a:rect r="r" b="b" t="t" l="l"/>
            <a:pathLst>
              <a:path h="4856506" w="7708740">
                <a:moveTo>
                  <a:pt x="0" y="0"/>
                </a:moveTo>
                <a:lnTo>
                  <a:pt x="7708740" y="0"/>
                </a:lnTo>
                <a:lnTo>
                  <a:pt x="7708740" y="4856506"/>
                </a:lnTo>
                <a:lnTo>
                  <a:pt x="0" y="4856506"/>
                </a:lnTo>
                <a:lnTo>
                  <a:pt x="0" y="0"/>
                </a:lnTo>
                <a:close/>
              </a:path>
            </a:pathLst>
          </a:custGeom>
          <a:blipFill>
            <a:blip r:embed="rId9"/>
            <a:stretch>
              <a:fillRect l="0" t="0" r="0" b="0"/>
            </a:stretch>
          </a:blipFill>
        </p:spPr>
      </p:sp>
      <p:sp>
        <p:nvSpPr>
          <p:cNvPr name="Freeform 8" id="8"/>
          <p:cNvSpPr/>
          <p:nvPr/>
        </p:nvSpPr>
        <p:spPr>
          <a:xfrm flipH="false" flipV="false" rot="0">
            <a:off x="0" y="6302306"/>
            <a:ext cx="4685590" cy="4114800"/>
          </a:xfrm>
          <a:custGeom>
            <a:avLst/>
            <a:gdLst/>
            <a:ahLst/>
            <a:cxnLst/>
            <a:rect r="r" b="b" t="t" l="l"/>
            <a:pathLst>
              <a:path h="4114800" w="4685590">
                <a:moveTo>
                  <a:pt x="0" y="0"/>
                </a:moveTo>
                <a:lnTo>
                  <a:pt x="4685590" y="0"/>
                </a:lnTo>
                <a:lnTo>
                  <a:pt x="468559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285293" y="837530"/>
            <a:ext cx="8859317" cy="1837055"/>
          </a:xfrm>
          <a:prstGeom prst="rect">
            <a:avLst/>
          </a:prstGeom>
        </p:spPr>
        <p:txBody>
          <a:bodyPr anchor="t" rtlCol="false" tIns="0" lIns="0" bIns="0" rIns="0">
            <a:spAutoFit/>
          </a:bodyPr>
          <a:lstStyle/>
          <a:p>
            <a:pPr algn="ctr">
              <a:lnSpc>
                <a:spcPts val="7420"/>
              </a:lnSpc>
            </a:pPr>
            <a:r>
              <a:rPr lang="en-US" b="true" sz="5300">
                <a:solidFill>
                  <a:srgbClr val="5479F7"/>
                </a:solidFill>
                <a:latin typeface="Noto Sans Bold"/>
                <a:ea typeface="Noto Sans Bold"/>
                <a:cs typeface="Noto Sans Bold"/>
                <a:sym typeface="Noto Sans Bold"/>
              </a:rPr>
              <a:t>TỔNG KẾT VÀ HƯỚNG PHÁT TRIỂN</a:t>
            </a:r>
          </a:p>
        </p:txBody>
      </p:sp>
      <p:sp>
        <p:nvSpPr>
          <p:cNvPr name="Freeform 10" id="10"/>
          <p:cNvSpPr/>
          <p:nvPr/>
        </p:nvSpPr>
        <p:spPr>
          <a:xfrm flipH="false" flipV="false" rot="5400000">
            <a:off x="-1753275" y="-3009875"/>
            <a:ext cx="6219627" cy="6788133"/>
          </a:xfrm>
          <a:custGeom>
            <a:avLst/>
            <a:gdLst/>
            <a:ahLst/>
            <a:cxnLst/>
            <a:rect r="r" b="b" t="t" l="l"/>
            <a:pathLst>
              <a:path h="6788133" w="6219627">
                <a:moveTo>
                  <a:pt x="0" y="0"/>
                </a:moveTo>
                <a:lnTo>
                  <a:pt x="6219627" y="0"/>
                </a:lnTo>
                <a:lnTo>
                  <a:pt x="6219627" y="6788133"/>
                </a:lnTo>
                <a:lnTo>
                  <a:pt x="0" y="6788133"/>
                </a:lnTo>
                <a:lnTo>
                  <a:pt x="0" y="0"/>
                </a:lnTo>
                <a:close/>
              </a:path>
            </a:pathLst>
          </a:custGeom>
          <a:blipFill>
            <a:blip r:embed="rId4"/>
            <a:stretch>
              <a:fillRect l="0" t="0" r="0" b="0"/>
            </a:stretch>
          </a:blipFill>
        </p:spPr>
      </p:sp>
      <p:sp>
        <p:nvSpPr>
          <p:cNvPr name="Freeform 11" id="11"/>
          <p:cNvSpPr/>
          <p:nvPr/>
        </p:nvSpPr>
        <p:spPr>
          <a:xfrm flipH="false" flipV="false" rot="0">
            <a:off x="13654171" y="6587076"/>
            <a:ext cx="3817238" cy="3545260"/>
          </a:xfrm>
          <a:custGeom>
            <a:avLst/>
            <a:gdLst/>
            <a:ahLst/>
            <a:cxnLst/>
            <a:rect r="r" b="b" t="t" l="l"/>
            <a:pathLst>
              <a:path h="3545260" w="3817238">
                <a:moveTo>
                  <a:pt x="0" y="0"/>
                </a:moveTo>
                <a:lnTo>
                  <a:pt x="3817239" y="0"/>
                </a:lnTo>
                <a:lnTo>
                  <a:pt x="3817239" y="3545260"/>
                </a:lnTo>
                <a:lnTo>
                  <a:pt x="0" y="3545260"/>
                </a:lnTo>
                <a:lnTo>
                  <a:pt x="0" y="0"/>
                </a:lnTo>
                <a:close/>
              </a:path>
            </a:pathLst>
          </a:custGeom>
          <a:blipFill>
            <a:blip r:embed="rId12"/>
            <a:stretch>
              <a:fillRect l="0" t="0" r="0" b="0"/>
            </a:stretch>
          </a:blipFill>
        </p:spPr>
      </p:sp>
      <p:sp>
        <p:nvSpPr>
          <p:cNvPr name="TextBox 12" id="12"/>
          <p:cNvSpPr txBox="true"/>
          <p:nvPr/>
        </p:nvSpPr>
        <p:spPr>
          <a:xfrm rot="0">
            <a:off x="4459561" y="3692140"/>
            <a:ext cx="9368878" cy="4376607"/>
          </a:xfrm>
          <a:prstGeom prst="rect">
            <a:avLst/>
          </a:prstGeom>
        </p:spPr>
        <p:txBody>
          <a:bodyPr anchor="t" rtlCol="false" tIns="0" lIns="0" bIns="0" rIns="0">
            <a:spAutoFit/>
          </a:bodyPr>
          <a:lstStyle/>
          <a:p>
            <a:pPr algn="l">
              <a:lnSpc>
                <a:spcPts val="3519"/>
              </a:lnSpc>
            </a:pPr>
            <a:r>
              <a:rPr lang="en-US" sz="2838" spc="-56" b="true">
                <a:solidFill>
                  <a:srgbClr val="000000"/>
                </a:solidFill>
                <a:latin typeface="Noto Sans Bold"/>
                <a:ea typeface="Noto Sans Bold"/>
                <a:cs typeface="Noto Sans Bold"/>
                <a:sym typeface="Noto Sans Bold"/>
              </a:rPr>
              <a:t>Kết quả:</a:t>
            </a:r>
            <a:r>
              <a:rPr lang="en-US" sz="2838" spc="-56">
                <a:solidFill>
                  <a:srgbClr val="000000"/>
                </a:solidFill>
                <a:latin typeface="Noto Sans"/>
                <a:ea typeface="Noto Sans"/>
                <a:cs typeface="Noto Sans"/>
                <a:sym typeface="Noto Sans"/>
              </a:rPr>
              <a:t> Đã xây dựng thành công hệ thống tự động hóa từ thu thập đến phân tích hơn 2.900 tin đăng xe. </a:t>
            </a:r>
          </a:p>
          <a:p>
            <a:pPr algn="l">
              <a:lnSpc>
                <a:spcPts val="3519"/>
              </a:lnSpc>
            </a:pPr>
          </a:p>
          <a:p>
            <a:pPr algn="l">
              <a:lnSpc>
                <a:spcPts val="3519"/>
              </a:lnSpc>
            </a:pPr>
            <a:r>
              <a:rPr lang="en-US" sz="2838" spc="-56" b="true">
                <a:solidFill>
                  <a:srgbClr val="000000"/>
                </a:solidFill>
                <a:latin typeface="Noto Sans Bold"/>
                <a:ea typeface="Noto Sans Bold"/>
                <a:cs typeface="Noto Sans Bold"/>
                <a:sym typeface="Noto Sans Bold"/>
              </a:rPr>
              <a:t>Hạn chế</a:t>
            </a:r>
            <a:r>
              <a:rPr lang="en-US" sz="2838" spc="-56">
                <a:solidFill>
                  <a:srgbClr val="000000"/>
                </a:solidFill>
                <a:latin typeface="Noto Sans"/>
                <a:ea typeface="Noto Sans"/>
                <a:cs typeface="Noto Sans"/>
                <a:sym typeface="Noto Sans"/>
              </a:rPr>
              <a:t>: Dữ liệu có thể chứa nhiều giá trị thiếu (missing data) ở các trường phụ kiện hoặc số đời chủ. </a:t>
            </a:r>
          </a:p>
          <a:p>
            <a:pPr algn="l">
              <a:lnSpc>
                <a:spcPts val="3519"/>
              </a:lnSpc>
            </a:pPr>
          </a:p>
          <a:p>
            <a:pPr algn="l">
              <a:lnSpc>
                <a:spcPts val="3519"/>
              </a:lnSpc>
            </a:pPr>
            <a:r>
              <a:rPr lang="en-US" b="true" sz="2838" spc="-56">
                <a:solidFill>
                  <a:srgbClr val="000000"/>
                </a:solidFill>
                <a:latin typeface="Noto Sans Bold"/>
                <a:ea typeface="Noto Sans Bold"/>
                <a:cs typeface="Noto Sans Bold"/>
                <a:sym typeface="Noto Sans Bold"/>
              </a:rPr>
              <a:t>Hướng phát triển</a:t>
            </a:r>
            <a:r>
              <a:rPr lang="en-US" sz="2838" spc="-56">
                <a:solidFill>
                  <a:srgbClr val="000000"/>
                </a:solidFill>
                <a:latin typeface="Noto Sans"/>
                <a:ea typeface="Noto Sans"/>
                <a:cs typeface="Noto Sans"/>
                <a:sym typeface="Noto Sans"/>
              </a:rPr>
              <a:t>: Xây dựng mô hình học máy (Machine Learning) để dự đoán giá xe dựa trên các thuộc tính đã thu thập được. </a:t>
            </a:r>
          </a:p>
          <a:p>
            <a:pPr algn="l">
              <a:lnSpc>
                <a:spcPts val="3519"/>
              </a:lnSpc>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95268" y="5864233"/>
            <a:ext cx="6219627" cy="6788133"/>
          </a:xfrm>
          <a:custGeom>
            <a:avLst/>
            <a:gdLst/>
            <a:ahLst/>
            <a:cxnLst/>
            <a:rect r="r" b="b" t="t" l="l"/>
            <a:pathLst>
              <a:path h="6788133" w="6219627">
                <a:moveTo>
                  <a:pt x="0" y="0"/>
                </a:moveTo>
                <a:lnTo>
                  <a:pt x="6219627" y="0"/>
                </a:lnTo>
                <a:lnTo>
                  <a:pt x="6219627" y="6788134"/>
                </a:lnTo>
                <a:lnTo>
                  <a:pt x="0" y="6788134"/>
                </a:lnTo>
                <a:lnTo>
                  <a:pt x="0" y="0"/>
                </a:lnTo>
                <a:close/>
              </a:path>
            </a:pathLst>
          </a:custGeom>
          <a:blipFill>
            <a:blip r:embed="rId2"/>
            <a:stretch>
              <a:fillRect l="0" t="0" r="0" b="0"/>
            </a:stretch>
          </a:blipFill>
        </p:spPr>
      </p:sp>
      <p:sp>
        <p:nvSpPr>
          <p:cNvPr name="Freeform 3" id="3"/>
          <p:cNvSpPr/>
          <p:nvPr/>
        </p:nvSpPr>
        <p:spPr>
          <a:xfrm flipH="false" flipV="false" rot="5400000">
            <a:off x="11784120" y="-1123660"/>
            <a:ext cx="6219627" cy="6788133"/>
          </a:xfrm>
          <a:custGeom>
            <a:avLst/>
            <a:gdLst/>
            <a:ahLst/>
            <a:cxnLst/>
            <a:rect r="r" b="b" t="t" l="l"/>
            <a:pathLst>
              <a:path h="6788133" w="6219627">
                <a:moveTo>
                  <a:pt x="0" y="0"/>
                </a:moveTo>
                <a:lnTo>
                  <a:pt x="6219627" y="0"/>
                </a:lnTo>
                <a:lnTo>
                  <a:pt x="6219627" y="6788133"/>
                </a:lnTo>
                <a:lnTo>
                  <a:pt x="0" y="6788133"/>
                </a:lnTo>
                <a:lnTo>
                  <a:pt x="0" y="0"/>
                </a:lnTo>
                <a:close/>
              </a:path>
            </a:pathLst>
          </a:custGeom>
          <a:blipFill>
            <a:blip r:embed="rId2"/>
            <a:stretch>
              <a:fillRect l="0" t="0" r="0" b="0"/>
            </a:stretch>
          </a:blipFill>
        </p:spPr>
      </p:sp>
      <p:sp>
        <p:nvSpPr>
          <p:cNvPr name="Freeform 4" id="4"/>
          <p:cNvSpPr/>
          <p:nvPr/>
        </p:nvSpPr>
        <p:spPr>
          <a:xfrm flipH="false" flipV="false" rot="-2700000">
            <a:off x="-2643987" y="-3186910"/>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76532" y="7198281"/>
            <a:ext cx="3965536" cy="4120037"/>
          </a:xfrm>
          <a:custGeom>
            <a:avLst/>
            <a:gdLst/>
            <a:ahLst/>
            <a:cxnLst/>
            <a:rect r="r" b="b" t="t" l="l"/>
            <a:pathLst>
              <a:path h="4120037" w="3965536">
                <a:moveTo>
                  <a:pt x="0" y="0"/>
                </a:moveTo>
                <a:lnTo>
                  <a:pt x="3965536" y="0"/>
                </a:lnTo>
                <a:lnTo>
                  <a:pt x="3965536" y="4120038"/>
                </a:lnTo>
                <a:lnTo>
                  <a:pt x="0" y="41200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7722960" y="6148487"/>
            <a:ext cx="2842080" cy="3541532"/>
          </a:xfrm>
          <a:custGeom>
            <a:avLst/>
            <a:gdLst/>
            <a:ahLst/>
            <a:cxnLst/>
            <a:rect r="r" b="b" t="t" l="l"/>
            <a:pathLst>
              <a:path h="3541532" w="2842080">
                <a:moveTo>
                  <a:pt x="0" y="0"/>
                </a:moveTo>
                <a:lnTo>
                  <a:pt x="2842080" y="0"/>
                </a:lnTo>
                <a:lnTo>
                  <a:pt x="2842080" y="3541532"/>
                </a:lnTo>
                <a:lnTo>
                  <a:pt x="0" y="354153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2213999" y="1944871"/>
            <a:ext cx="13860003" cy="3435349"/>
          </a:xfrm>
          <a:prstGeom prst="rect">
            <a:avLst/>
          </a:prstGeom>
        </p:spPr>
        <p:txBody>
          <a:bodyPr anchor="t" rtlCol="false" tIns="0" lIns="0" bIns="0" rIns="0">
            <a:spAutoFit/>
          </a:bodyPr>
          <a:lstStyle/>
          <a:p>
            <a:pPr algn="ctr">
              <a:lnSpc>
                <a:spcPts val="28000"/>
              </a:lnSpc>
              <a:spcBef>
                <a:spcPct val="0"/>
              </a:spcBef>
            </a:pPr>
            <a:r>
              <a:rPr lang="en-US" sz="20000">
                <a:solidFill>
                  <a:srgbClr val="00ADEE"/>
                </a:solidFill>
                <a:latin typeface="Paytone One"/>
                <a:ea typeface="Paytone One"/>
                <a:cs typeface="Paytone One"/>
                <a:sym typeface="Paytone One"/>
              </a:rPr>
              <a:t>THANKS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1615326" y="-110802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8380" y="2254351"/>
            <a:ext cx="17711240" cy="7615833"/>
          </a:xfrm>
          <a:custGeom>
            <a:avLst/>
            <a:gdLst/>
            <a:ahLst/>
            <a:cxnLst/>
            <a:rect r="r" b="b" t="t" l="l"/>
            <a:pathLst>
              <a:path h="7615833" w="17711240">
                <a:moveTo>
                  <a:pt x="0" y="0"/>
                </a:moveTo>
                <a:lnTo>
                  <a:pt x="17711240" y="0"/>
                </a:lnTo>
                <a:lnTo>
                  <a:pt x="17711240" y="7615833"/>
                </a:lnTo>
                <a:lnTo>
                  <a:pt x="0" y="7615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330116" y="-1740740"/>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6" id="6"/>
          <p:cNvSpPr/>
          <p:nvPr/>
        </p:nvSpPr>
        <p:spPr>
          <a:xfrm flipH="false" flipV="false" rot="5400000">
            <a:off x="10327814" y="7060028"/>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7" id="7"/>
          <p:cNvSpPr/>
          <p:nvPr/>
        </p:nvSpPr>
        <p:spPr>
          <a:xfrm flipH="false" flipV="false" rot="0">
            <a:off x="3812003" y="2986018"/>
            <a:ext cx="10328629" cy="6161399"/>
          </a:xfrm>
          <a:custGeom>
            <a:avLst/>
            <a:gdLst/>
            <a:ahLst/>
            <a:cxnLst/>
            <a:rect r="r" b="b" t="t" l="l"/>
            <a:pathLst>
              <a:path h="6161399" w="10328629">
                <a:moveTo>
                  <a:pt x="0" y="0"/>
                </a:moveTo>
                <a:lnTo>
                  <a:pt x="10328629" y="0"/>
                </a:lnTo>
                <a:lnTo>
                  <a:pt x="10328629" y="6161398"/>
                </a:lnTo>
                <a:lnTo>
                  <a:pt x="0" y="6161398"/>
                </a:lnTo>
                <a:lnTo>
                  <a:pt x="0" y="0"/>
                </a:lnTo>
                <a:close/>
              </a:path>
            </a:pathLst>
          </a:custGeom>
          <a:blipFill>
            <a:blip r:embed="rId7"/>
            <a:stretch>
              <a:fillRect l="-9794" t="-4147" r="-2946" b="-2031"/>
            </a:stretch>
          </a:blipFill>
        </p:spPr>
      </p:sp>
      <p:sp>
        <p:nvSpPr>
          <p:cNvPr name="Freeform 8" id="8"/>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9" id="9"/>
          <p:cNvSpPr/>
          <p:nvPr/>
        </p:nvSpPr>
        <p:spPr>
          <a:xfrm flipH="false" flipV="false" rot="0">
            <a:off x="6091797" y="2459555"/>
            <a:ext cx="825560" cy="428259"/>
          </a:xfrm>
          <a:custGeom>
            <a:avLst/>
            <a:gdLst/>
            <a:ahLst/>
            <a:cxnLst/>
            <a:rect r="r" b="b" t="t" l="l"/>
            <a:pathLst>
              <a:path h="428259" w="825560">
                <a:moveTo>
                  <a:pt x="0" y="0"/>
                </a:moveTo>
                <a:lnTo>
                  <a:pt x="825559" y="0"/>
                </a:lnTo>
                <a:lnTo>
                  <a:pt x="825559" y="428260"/>
                </a:lnTo>
                <a:lnTo>
                  <a:pt x="0" y="42826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aphicFrame>
        <p:nvGraphicFramePr>
          <p:cNvPr name="Table 10" id="10"/>
          <p:cNvGraphicFramePr>
            <a:graphicFrameLocks noGrp="true"/>
          </p:cNvGraphicFramePr>
          <p:nvPr/>
        </p:nvGraphicFramePr>
        <p:xfrm>
          <a:off x="3812003" y="2986018"/>
          <a:ext cx="10328629" cy="6161399"/>
        </p:xfrm>
        <a:graphic>
          <a:graphicData uri="http://schemas.openxmlformats.org/drawingml/2006/table">
            <a:tbl>
              <a:tblPr/>
              <a:tblGrid>
                <a:gridCol w="2359982"/>
                <a:gridCol w="2627656"/>
                <a:gridCol w="5340991"/>
              </a:tblGrid>
              <a:tr h="1135292">
                <a:tc>
                  <a:txBody>
                    <a:bodyPr anchor="t" rtlCol="false"/>
                    <a:lstStyle/>
                    <a:p>
                      <a:pPr algn="ctr">
                        <a:lnSpc>
                          <a:spcPts val="3360"/>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360"/>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360"/>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1781707">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1677900">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360"/>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1566499">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3079"/>
                        </a:lnSpc>
                        <a:defRPr/>
                      </a:pP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bl>
          </a:graphicData>
        </a:graphic>
      </p:graphicFrame>
      <p:sp>
        <p:nvSpPr>
          <p:cNvPr name="Freeform 11" id="11"/>
          <p:cNvSpPr/>
          <p:nvPr/>
        </p:nvSpPr>
        <p:spPr>
          <a:xfrm flipH="false" flipV="false" rot="0">
            <a:off x="5261534" y="0"/>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12" id="12"/>
          <p:cNvSpPr/>
          <p:nvPr/>
        </p:nvSpPr>
        <p:spPr>
          <a:xfrm flipH="false" flipV="false" rot="0">
            <a:off x="-173747" y="8289482"/>
            <a:ext cx="5545931" cy="1715868"/>
          </a:xfrm>
          <a:custGeom>
            <a:avLst/>
            <a:gdLst/>
            <a:ahLst/>
            <a:cxnLst/>
            <a:rect r="r" b="b" t="t" l="l"/>
            <a:pathLst>
              <a:path h="1715868" w="5545931">
                <a:moveTo>
                  <a:pt x="0" y="0"/>
                </a:moveTo>
                <a:lnTo>
                  <a:pt x="5545931" y="0"/>
                </a:lnTo>
                <a:lnTo>
                  <a:pt x="5545931" y="1715868"/>
                </a:lnTo>
                <a:lnTo>
                  <a:pt x="0" y="1715868"/>
                </a:lnTo>
                <a:lnTo>
                  <a:pt x="0" y="0"/>
                </a:lnTo>
                <a:close/>
              </a:path>
            </a:pathLst>
          </a:custGeom>
          <a:blipFill>
            <a:blip r:embed="rId12"/>
            <a:stretch>
              <a:fillRect l="0" t="0" r="0" b="0"/>
            </a:stretch>
          </a:blipFill>
        </p:spPr>
      </p:sp>
      <p:sp>
        <p:nvSpPr>
          <p:cNvPr name="Freeform 13" id="13"/>
          <p:cNvSpPr/>
          <p:nvPr/>
        </p:nvSpPr>
        <p:spPr>
          <a:xfrm flipH="false" flipV="false" rot="0">
            <a:off x="15612742" y="7572525"/>
            <a:ext cx="2046034" cy="2028131"/>
          </a:xfrm>
          <a:custGeom>
            <a:avLst/>
            <a:gdLst/>
            <a:ahLst/>
            <a:cxnLst/>
            <a:rect r="r" b="b" t="t" l="l"/>
            <a:pathLst>
              <a:path h="2028131" w="2046034">
                <a:moveTo>
                  <a:pt x="0" y="0"/>
                </a:moveTo>
                <a:lnTo>
                  <a:pt x="2046034" y="0"/>
                </a:lnTo>
                <a:lnTo>
                  <a:pt x="2046034" y="2028131"/>
                </a:lnTo>
                <a:lnTo>
                  <a:pt x="0" y="202813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TextBox 14" id="14"/>
          <p:cNvSpPr txBox="true"/>
          <p:nvPr/>
        </p:nvSpPr>
        <p:spPr>
          <a:xfrm rot="0">
            <a:off x="5679017" y="411326"/>
            <a:ext cx="8291500" cy="1500789"/>
          </a:xfrm>
          <a:prstGeom prst="rect">
            <a:avLst/>
          </a:prstGeom>
        </p:spPr>
        <p:txBody>
          <a:bodyPr anchor="t" rtlCol="false" tIns="0" lIns="0" bIns="0" rIns="0">
            <a:spAutoFit/>
          </a:bodyPr>
          <a:lstStyle/>
          <a:p>
            <a:pPr algn="l">
              <a:lnSpc>
                <a:spcPts val="6004"/>
              </a:lnSpc>
            </a:pPr>
            <a:r>
              <a:rPr lang="en-US" sz="4288" b="true">
                <a:solidFill>
                  <a:srgbClr val="5479F7"/>
                </a:solidFill>
                <a:latin typeface="Noto Sans Bold"/>
                <a:ea typeface="Noto Sans Bold"/>
                <a:cs typeface="Noto Sans Bold"/>
                <a:sym typeface="Noto Sans Bold"/>
              </a:rPr>
              <a:t>PHÂN</a:t>
            </a:r>
            <a:r>
              <a:rPr lang="en-US" sz="4288" b="true">
                <a:solidFill>
                  <a:srgbClr val="5479F7"/>
                </a:solidFill>
                <a:latin typeface="Noto Sans Bold"/>
                <a:ea typeface="Noto Sans Bold"/>
                <a:cs typeface="Noto Sans Bold"/>
                <a:sym typeface="Noto Sans Bold"/>
              </a:rPr>
              <a:t> TÍCH DỮ LIỆU Ô TÔ  </a:t>
            </a:r>
          </a:p>
          <a:p>
            <a:pPr algn="l">
              <a:lnSpc>
                <a:spcPts val="6004"/>
              </a:lnSpc>
            </a:pPr>
          </a:p>
        </p:txBody>
      </p:sp>
      <p:sp>
        <p:nvSpPr>
          <p:cNvPr name="TextBox 15" id="15"/>
          <p:cNvSpPr txBox="true"/>
          <p:nvPr/>
        </p:nvSpPr>
        <p:spPr>
          <a:xfrm rot="0">
            <a:off x="5992840" y="2254132"/>
            <a:ext cx="6540594" cy="731885"/>
          </a:xfrm>
          <a:prstGeom prst="rect">
            <a:avLst/>
          </a:prstGeom>
        </p:spPr>
        <p:txBody>
          <a:bodyPr anchor="t" rtlCol="false" tIns="0" lIns="0" bIns="0" rIns="0">
            <a:spAutoFit/>
          </a:bodyPr>
          <a:lstStyle/>
          <a:p>
            <a:pPr algn="ctr">
              <a:lnSpc>
                <a:spcPts val="6075"/>
              </a:lnSpc>
              <a:spcBef>
                <a:spcPct val="0"/>
              </a:spcBef>
            </a:pPr>
            <a:r>
              <a:rPr lang="en-US" sz="4339" spc="-86">
                <a:solidFill>
                  <a:srgbClr val="000000"/>
                </a:solidFill>
                <a:latin typeface="Noto Sans"/>
                <a:ea typeface="Noto Sans"/>
                <a:cs typeface="Noto Sans"/>
                <a:sym typeface="Noto Sans"/>
              </a:rPr>
              <a:t>Thành viên nhóm</a:t>
            </a:r>
          </a:p>
        </p:txBody>
      </p:sp>
      <p:sp>
        <p:nvSpPr>
          <p:cNvPr name="TextBox 16" id="16"/>
          <p:cNvSpPr txBox="true"/>
          <p:nvPr/>
        </p:nvSpPr>
        <p:spPr>
          <a:xfrm rot="0">
            <a:off x="3548978" y="3387631"/>
            <a:ext cx="3425112" cy="471049"/>
          </a:xfrm>
          <a:prstGeom prst="rect">
            <a:avLst/>
          </a:prstGeom>
        </p:spPr>
        <p:txBody>
          <a:bodyPr anchor="t" rtlCol="false" tIns="0" lIns="0" bIns="0" rIns="0">
            <a:spAutoFit/>
          </a:bodyPr>
          <a:lstStyle/>
          <a:p>
            <a:pPr algn="ctr">
              <a:lnSpc>
                <a:spcPts val="3961"/>
              </a:lnSpc>
              <a:spcBef>
                <a:spcPct val="0"/>
              </a:spcBef>
            </a:pPr>
            <a:r>
              <a:rPr lang="en-US" b="true" sz="2829" spc="-56">
                <a:solidFill>
                  <a:srgbClr val="000000"/>
                </a:solidFill>
                <a:latin typeface="Noto Sans Bold"/>
                <a:ea typeface="Noto Sans Bold"/>
                <a:cs typeface="Noto Sans Bold"/>
                <a:sym typeface="Noto Sans Bold"/>
              </a:rPr>
              <a:t>Họ tên</a:t>
            </a:r>
          </a:p>
        </p:txBody>
      </p:sp>
      <p:sp>
        <p:nvSpPr>
          <p:cNvPr name="TextBox 17" id="17"/>
          <p:cNvSpPr txBox="true"/>
          <p:nvPr/>
        </p:nvSpPr>
        <p:spPr>
          <a:xfrm rot="0">
            <a:off x="3671788" y="4497849"/>
            <a:ext cx="2660626" cy="8153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Lê Minh Nhật (LEADER)</a:t>
            </a:r>
          </a:p>
        </p:txBody>
      </p:sp>
      <p:sp>
        <p:nvSpPr>
          <p:cNvPr name="TextBox 18" id="18"/>
          <p:cNvSpPr txBox="true"/>
          <p:nvPr/>
        </p:nvSpPr>
        <p:spPr>
          <a:xfrm rot="0">
            <a:off x="9497310" y="3387631"/>
            <a:ext cx="4107604" cy="471049"/>
          </a:xfrm>
          <a:prstGeom prst="rect">
            <a:avLst/>
          </a:prstGeom>
        </p:spPr>
        <p:txBody>
          <a:bodyPr anchor="t" rtlCol="false" tIns="0" lIns="0" bIns="0" rIns="0">
            <a:spAutoFit/>
          </a:bodyPr>
          <a:lstStyle/>
          <a:p>
            <a:pPr algn="ctr">
              <a:lnSpc>
                <a:spcPts val="3961"/>
              </a:lnSpc>
              <a:spcBef>
                <a:spcPct val="0"/>
              </a:spcBef>
            </a:pPr>
            <a:r>
              <a:rPr lang="en-US" b="true" sz="2829" spc="-56">
                <a:solidFill>
                  <a:srgbClr val="000000"/>
                </a:solidFill>
                <a:latin typeface="Noto Sans Bold"/>
                <a:ea typeface="Noto Sans Bold"/>
                <a:cs typeface="Noto Sans Bold"/>
                <a:sym typeface="Noto Sans Bold"/>
              </a:rPr>
              <a:t>Phân công nhiệm vụ</a:t>
            </a:r>
          </a:p>
        </p:txBody>
      </p:sp>
      <p:sp>
        <p:nvSpPr>
          <p:cNvPr name="TextBox 19" id="19"/>
          <p:cNvSpPr txBox="true"/>
          <p:nvPr/>
        </p:nvSpPr>
        <p:spPr>
          <a:xfrm rot="0">
            <a:off x="5834996" y="3397156"/>
            <a:ext cx="3425112" cy="396240"/>
          </a:xfrm>
          <a:prstGeom prst="rect">
            <a:avLst/>
          </a:prstGeom>
        </p:spPr>
        <p:txBody>
          <a:bodyPr anchor="t" rtlCol="false" tIns="0" lIns="0" bIns="0" rIns="0">
            <a:spAutoFit/>
          </a:bodyPr>
          <a:lstStyle/>
          <a:p>
            <a:pPr algn="ctr">
              <a:lnSpc>
                <a:spcPts val="3359"/>
              </a:lnSpc>
              <a:spcBef>
                <a:spcPct val="0"/>
              </a:spcBef>
            </a:pPr>
            <a:r>
              <a:rPr lang="en-US" b="true" sz="2400" spc="-48">
                <a:solidFill>
                  <a:srgbClr val="000000"/>
                </a:solidFill>
                <a:latin typeface="Noto Sans Bold"/>
                <a:ea typeface="Noto Sans Bold"/>
                <a:cs typeface="Noto Sans Bold"/>
                <a:sym typeface="Noto Sans Bold"/>
              </a:rPr>
              <a:t>MSSV</a:t>
            </a:r>
          </a:p>
        </p:txBody>
      </p:sp>
      <p:sp>
        <p:nvSpPr>
          <p:cNvPr name="TextBox 20" id="20"/>
          <p:cNvSpPr txBox="true"/>
          <p:nvPr/>
        </p:nvSpPr>
        <p:spPr>
          <a:xfrm rot="0">
            <a:off x="5834996" y="7893242"/>
            <a:ext cx="3425112" cy="3962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2386400033</a:t>
            </a:r>
          </a:p>
        </p:txBody>
      </p:sp>
      <p:sp>
        <p:nvSpPr>
          <p:cNvPr name="TextBox 21" id="21"/>
          <p:cNvSpPr txBox="true"/>
          <p:nvPr/>
        </p:nvSpPr>
        <p:spPr>
          <a:xfrm rot="0">
            <a:off x="8175790" y="4508891"/>
            <a:ext cx="6276239" cy="1234440"/>
          </a:xfrm>
          <a:prstGeom prst="rect">
            <a:avLst/>
          </a:prstGeom>
        </p:spPr>
        <p:txBody>
          <a:bodyPr anchor="t" rtlCol="false" tIns="0" lIns="0" bIns="0" rIns="0">
            <a:spAutoFit/>
          </a:bodyPr>
          <a:lstStyle/>
          <a:p>
            <a:pPr algn="ctr">
              <a:lnSpc>
                <a:spcPts val="3359"/>
              </a:lnSpc>
            </a:pPr>
            <a:r>
              <a:rPr lang="en-US" sz="2400" spc="-48">
                <a:solidFill>
                  <a:srgbClr val="000000"/>
                </a:solidFill>
                <a:latin typeface="Noto Sans"/>
                <a:ea typeface="Noto Sans"/>
                <a:cs typeface="Noto Sans"/>
                <a:sym typeface="Noto Sans"/>
              </a:rPr>
              <a:t>Lưu trữ, cập nhật và</a:t>
            </a:r>
          </a:p>
          <a:p>
            <a:pPr algn="ctr">
              <a:lnSpc>
                <a:spcPts val="3359"/>
              </a:lnSpc>
            </a:pPr>
            <a:r>
              <a:rPr lang="en-US" sz="2400" spc="-48">
                <a:solidFill>
                  <a:srgbClr val="000000"/>
                </a:solidFill>
                <a:latin typeface="Noto Sans"/>
                <a:ea typeface="Noto Sans"/>
                <a:cs typeface="Noto Sans"/>
                <a:sym typeface="Noto Sans"/>
              </a:rPr>
              <a:t>truy vấn dữ liệu</a:t>
            </a:r>
          </a:p>
          <a:p>
            <a:pPr algn="ctr">
              <a:lnSpc>
                <a:spcPts val="3359"/>
              </a:lnSpc>
              <a:spcBef>
                <a:spcPct val="0"/>
              </a:spcBef>
            </a:pPr>
          </a:p>
        </p:txBody>
      </p:sp>
      <p:sp>
        <p:nvSpPr>
          <p:cNvPr name="TextBox 22" id="22"/>
          <p:cNvSpPr txBox="true"/>
          <p:nvPr/>
        </p:nvSpPr>
        <p:spPr>
          <a:xfrm rot="0">
            <a:off x="5838026" y="6310237"/>
            <a:ext cx="3425112" cy="3962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2386400006</a:t>
            </a:r>
          </a:p>
        </p:txBody>
      </p:sp>
      <p:sp>
        <p:nvSpPr>
          <p:cNvPr name="TextBox 23" id="23"/>
          <p:cNvSpPr txBox="true"/>
          <p:nvPr/>
        </p:nvSpPr>
        <p:spPr>
          <a:xfrm rot="0">
            <a:off x="5834996" y="4707399"/>
            <a:ext cx="3425112" cy="3962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2386400037</a:t>
            </a:r>
          </a:p>
        </p:txBody>
      </p:sp>
      <p:sp>
        <p:nvSpPr>
          <p:cNvPr name="TextBox 24" id="24"/>
          <p:cNvSpPr txBox="true"/>
          <p:nvPr/>
        </p:nvSpPr>
        <p:spPr>
          <a:xfrm rot="0">
            <a:off x="3812003" y="6252183"/>
            <a:ext cx="2485382" cy="8153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Nguyễn Thanh Bình</a:t>
            </a:r>
          </a:p>
        </p:txBody>
      </p:sp>
      <p:sp>
        <p:nvSpPr>
          <p:cNvPr name="TextBox 25" id="25"/>
          <p:cNvSpPr txBox="true"/>
          <p:nvPr/>
        </p:nvSpPr>
        <p:spPr>
          <a:xfrm rot="0">
            <a:off x="3342138" y="7893242"/>
            <a:ext cx="3425112" cy="3962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Trần Đại Lộc</a:t>
            </a:r>
          </a:p>
        </p:txBody>
      </p:sp>
      <p:sp>
        <p:nvSpPr>
          <p:cNvPr name="TextBox 26" id="26"/>
          <p:cNvSpPr txBox="true"/>
          <p:nvPr/>
        </p:nvSpPr>
        <p:spPr>
          <a:xfrm rot="0">
            <a:off x="8657303" y="6211573"/>
            <a:ext cx="5313214" cy="815340"/>
          </a:xfrm>
          <a:prstGeom prst="rect">
            <a:avLst/>
          </a:prstGeom>
        </p:spPr>
        <p:txBody>
          <a:bodyPr anchor="t" rtlCol="false" tIns="0" lIns="0" bIns="0" rIns="0">
            <a:spAutoFit/>
          </a:bodyPr>
          <a:lstStyle/>
          <a:p>
            <a:pPr algn="ctr">
              <a:lnSpc>
                <a:spcPts val="3359"/>
              </a:lnSpc>
              <a:spcBef>
                <a:spcPct val="0"/>
              </a:spcBef>
            </a:pPr>
            <a:r>
              <a:rPr lang="en-US" sz="2400" spc="-48">
                <a:solidFill>
                  <a:srgbClr val="000000"/>
                </a:solidFill>
                <a:latin typeface="Noto Sans"/>
                <a:ea typeface="Noto Sans"/>
                <a:cs typeface="Noto Sans"/>
                <a:sym typeface="Noto Sans"/>
              </a:rPr>
              <a:t>Thu thập dữ liệu, báo cáo chương 1,2,5</a:t>
            </a:r>
          </a:p>
        </p:txBody>
      </p:sp>
      <p:sp>
        <p:nvSpPr>
          <p:cNvPr name="TextBox 27" id="27"/>
          <p:cNvSpPr txBox="true"/>
          <p:nvPr/>
        </p:nvSpPr>
        <p:spPr>
          <a:xfrm rot="0">
            <a:off x="8420101" y="7741288"/>
            <a:ext cx="5787618" cy="1234440"/>
          </a:xfrm>
          <a:prstGeom prst="rect">
            <a:avLst/>
          </a:prstGeom>
        </p:spPr>
        <p:txBody>
          <a:bodyPr anchor="t" rtlCol="false" tIns="0" lIns="0" bIns="0" rIns="0">
            <a:spAutoFit/>
          </a:bodyPr>
          <a:lstStyle/>
          <a:p>
            <a:pPr algn="ctr">
              <a:lnSpc>
                <a:spcPts val="3359"/>
              </a:lnSpc>
            </a:pPr>
            <a:r>
              <a:rPr lang="en-US" sz="2400" spc="-48">
                <a:solidFill>
                  <a:srgbClr val="000000"/>
                </a:solidFill>
                <a:latin typeface="Noto Sans"/>
                <a:ea typeface="Noto Sans"/>
                <a:cs typeface="Noto Sans"/>
                <a:sym typeface="Noto Sans"/>
              </a:rPr>
              <a:t> </a:t>
            </a:r>
            <a:r>
              <a:rPr lang="en-US" sz="2400" spc="-48">
                <a:solidFill>
                  <a:srgbClr val="000000"/>
                </a:solidFill>
                <a:latin typeface="Noto Sans"/>
                <a:ea typeface="Noto Sans"/>
                <a:cs typeface="Noto Sans"/>
                <a:sym typeface="Noto Sans"/>
              </a:rPr>
              <a:t>Tổng hợp báo cáo + làm slide, </a:t>
            </a:r>
          </a:p>
          <a:p>
            <a:pPr algn="ctr">
              <a:lnSpc>
                <a:spcPts val="3359"/>
              </a:lnSpc>
            </a:pPr>
            <a:r>
              <a:rPr lang="en-US" sz="2400" spc="-48">
                <a:solidFill>
                  <a:srgbClr val="000000"/>
                </a:solidFill>
                <a:latin typeface="Noto Sans"/>
                <a:ea typeface="Noto Sans"/>
                <a:cs typeface="Noto Sans"/>
                <a:sym typeface="Noto Sans"/>
              </a:rPr>
              <a:t>báo cáo chương 3,4</a:t>
            </a:r>
          </a:p>
          <a:p>
            <a:pPr algn="ctr">
              <a:lnSpc>
                <a:spcPts val="3359"/>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46118" y="-1716708"/>
            <a:ext cx="5397303" cy="5890645"/>
          </a:xfrm>
          <a:custGeom>
            <a:avLst/>
            <a:gdLst/>
            <a:ahLst/>
            <a:cxnLst/>
            <a:rect r="r" b="b" t="t" l="l"/>
            <a:pathLst>
              <a:path h="5890645" w="5397303">
                <a:moveTo>
                  <a:pt x="0" y="0"/>
                </a:moveTo>
                <a:lnTo>
                  <a:pt x="5397304" y="0"/>
                </a:lnTo>
                <a:lnTo>
                  <a:pt x="5397304" y="5890644"/>
                </a:lnTo>
                <a:lnTo>
                  <a:pt x="0" y="5890644"/>
                </a:lnTo>
                <a:lnTo>
                  <a:pt x="0" y="0"/>
                </a:lnTo>
                <a:close/>
              </a:path>
            </a:pathLst>
          </a:custGeom>
          <a:blipFill>
            <a:blip r:embed="rId2"/>
            <a:stretch>
              <a:fillRect l="0" t="0" r="0" b="0"/>
            </a:stretch>
          </a:blipFill>
        </p:spPr>
      </p:sp>
      <p:sp>
        <p:nvSpPr>
          <p:cNvPr name="Freeform 3" id="3"/>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5300968" y="7214469"/>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5" id="5"/>
          <p:cNvSpPr/>
          <p:nvPr/>
        </p:nvSpPr>
        <p:spPr>
          <a:xfrm flipH="false" flipV="false" rot="0">
            <a:off x="288380" y="2254351"/>
            <a:ext cx="17711240" cy="7615833"/>
          </a:xfrm>
          <a:custGeom>
            <a:avLst/>
            <a:gdLst/>
            <a:ahLst/>
            <a:cxnLst/>
            <a:rect r="r" b="b" t="t" l="l"/>
            <a:pathLst>
              <a:path h="7615833" w="17711240">
                <a:moveTo>
                  <a:pt x="0" y="0"/>
                </a:moveTo>
                <a:lnTo>
                  <a:pt x="17711240" y="0"/>
                </a:lnTo>
                <a:lnTo>
                  <a:pt x="17711240" y="7615833"/>
                </a:lnTo>
                <a:lnTo>
                  <a:pt x="0" y="7615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668481" y="2716973"/>
            <a:ext cx="14951037" cy="6690589"/>
          </a:xfrm>
          <a:custGeom>
            <a:avLst/>
            <a:gdLst/>
            <a:ahLst/>
            <a:cxnLst/>
            <a:rect r="r" b="b" t="t" l="l"/>
            <a:pathLst>
              <a:path h="6690589" w="14951037">
                <a:moveTo>
                  <a:pt x="0" y="0"/>
                </a:moveTo>
                <a:lnTo>
                  <a:pt x="14951038" y="0"/>
                </a:lnTo>
                <a:lnTo>
                  <a:pt x="14951038" y="6690589"/>
                </a:lnTo>
                <a:lnTo>
                  <a:pt x="0" y="66905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674006" y="281113"/>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468767" y="2934744"/>
            <a:ext cx="904898" cy="1011059"/>
          </a:xfrm>
          <a:custGeom>
            <a:avLst/>
            <a:gdLst/>
            <a:ahLst/>
            <a:cxnLst/>
            <a:rect r="r" b="b" t="t" l="l"/>
            <a:pathLst>
              <a:path h="1011059" w="904898">
                <a:moveTo>
                  <a:pt x="0" y="0"/>
                </a:moveTo>
                <a:lnTo>
                  <a:pt x="904898" y="0"/>
                </a:lnTo>
                <a:lnTo>
                  <a:pt x="904898" y="1011059"/>
                </a:lnTo>
                <a:lnTo>
                  <a:pt x="0" y="10110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738589" y="2953282"/>
            <a:ext cx="973984" cy="973984"/>
          </a:xfrm>
          <a:custGeom>
            <a:avLst/>
            <a:gdLst/>
            <a:ahLst/>
            <a:cxnLst/>
            <a:rect r="r" b="b" t="t" l="l"/>
            <a:pathLst>
              <a:path h="973984" w="973984">
                <a:moveTo>
                  <a:pt x="0" y="0"/>
                </a:moveTo>
                <a:lnTo>
                  <a:pt x="973983" y="0"/>
                </a:lnTo>
                <a:lnTo>
                  <a:pt x="973983" y="973984"/>
                </a:lnTo>
                <a:lnTo>
                  <a:pt x="0" y="9739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3827378" y="2905859"/>
            <a:ext cx="1000246" cy="1068830"/>
          </a:xfrm>
          <a:custGeom>
            <a:avLst/>
            <a:gdLst/>
            <a:ahLst/>
            <a:cxnLst/>
            <a:rect r="r" b="b" t="t" l="l"/>
            <a:pathLst>
              <a:path h="1068830" w="1000246">
                <a:moveTo>
                  <a:pt x="0" y="0"/>
                </a:moveTo>
                <a:lnTo>
                  <a:pt x="1000247" y="0"/>
                </a:lnTo>
                <a:lnTo>
                  <a:pt x="1000247" y="1068830"/>
                </a:lnTo>
                <a:lnTo>
                  <a:pt x="0" y="106883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0" y="7791204"/>
            <a:ext cx="2257774" cy="2757587"/>
          </a:xfrm>
          <a:custGeom>
            <a:avLst/>
            <a:gdLst/>
            <a:ahLst/>
            <a:cxnLst/>
            <a:rect r="r" b="b" t="t" l="l"/>
            <a:pathLst>
              <a:path h="2757587" w="2257774">
                <a:moveTo>
                  <a:pt x="0" y="0"/>
                </a:moveTo>
                <a:lnTo>
                  <a:pt x="2257774" y="0"/>
                </a:lnTo>
                <a:lnTo>
                  <a:pt x="2257774" y="2757587"/>
                </a:lnTo>
                <a:lnTo>
                  <a:pt x="0" y="2757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5633772" y="692439"/>
            <a:ext cx="8291500" cy="1500789"/>
          </a:xfrm>
          <a:prstGeom prst="rect">
            <a:avLst/>
          </a:prstGeom>
        </p:spPr>
        <p:txBody>
          <a:bodyPr anchor="t" rtlCol="false" tIns="0" lIns="0" bIns="0" rIns="0">
            <a:spAutoFit/>
          </a:bodyPr>
          <a:lstStyle/>
          <a:p>
            <a:pPr algn="l">
              <a:lnSpc>
                <a:spcPts val="6004"/>
              </a:lnSpc>
            </a:pPr>
            <a:r>
              <a:rPr lang="en-US" sz="4288" b="true">
                <a:solidFill>
                  <a:srgbClr val="5479F7"/>
                </a:solidFill>
                <a:latin typeface="Noto Sans Bold"/>
                <a:ea typeface="Noto Sans Bold"/>
                <a:cs typeface="Noto Sans Bold"/>
                <a:sym typeface="Noto Sans Bold"/>
              </a:rPr>
              <a:t> LÝ DO CHỌN ĐỀ TÀI</a:t>
            </a:r>
          </a:p>
          <a:p>
            <a:pPr algn="l">
              <a:lnSpc>
                <a:spcPts val="6004"/>
              </a:lnSpc>
            </a:pPr>
          </a:p>
        </p:txBody>
      </p:sp>
      <p:sp>
        <p:nvSpPr>
          <p:cNvPr name="TextBox 14" id="14"/>
          <p:cNvSpPr txBox="true"/>
          <p:nvPr/>
        </p:nvSpPr>
        <p:spPr>
          <a:xfrm rot="0">
            <a:off x="2208660" y="4755028"/>
            <a:ext cx="3425112" cy="392172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Thị</a:t>
            </a:r>
            <a:r>
              <a:rPr lang="en-US" sz="2829" spc="-56">
                <a:solidFill>
                  <a:srgbClr val="000000"/>
                </a:solidFill>
                <a:latin typeface="Noto Sans"/>
                <a:ea typeface="Noto Sans"/>
                <a:cs typeface="Noto Sans"/>
                <a:sym typeface="Noto Sans"/>
              </a:rPr>
              <a:t> trường ô tô cũ tại Việt Nam đang phát triển mạnh mẽ, nhu cầu tham khảo giá và tình trạng xe là rất lớn để đưa ra quyết định tối ưu.</a:t>
            </a:r>
          </a:p>
          <a:p>
            <a:pPr algn="ctr">
              <a:lnSpc>
                <a:spcPts val="3961"/>
              </a:lnSpc>
              <a:spcBef>
                <a:spcPct val="0"/>
              </a:spcBef>
            </a:pPr>
          </a:p>
        </p:txBody>
      </p:sp>
      <p:sp>
        <p:nvSpPr>
          <p:cNvPr name="TextBox 15" id="15"/>
          <p:cNvSpPr txBox="true"/>
          <p:nvPr/>
        </p:nvSpPr>
        <p:spPr>
          <a:xfrm rot="0">
            <a:off x="7605446" y="4641641"/>
            <a:ext cx="3240270" cy="392172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Chợ</a:t>
            </a:r>
            <a:r>
              <a:rPr lang="en-US" sz="2829" spc="-56">
                <a:solidFill>
                  <a:srgbClr val="000000"/>
                </a:solidFill>
                <a:latin typeface="Noto Sans"/>
                <a:ea typeface="Noto Sans"/>
                <a:cs typeface="Noto Sans"/>
                <a:sym typeface="Noto Sans"/>
              </a:rPr>
              <a:t> Tốt là sàn thương mại điện tử hàng đầu về xe cộ, chứa lượng dữ liệu khổng lồ và được cập nhật liên tục từng giây.</a:t>
            </a:r>
          </a:p>
          <a:p>
            <a:pPr algn="ctr">
              <a:lnSpc>
                <a:spcPts val="3961"/>
              </a:lnSpc>
              <a:spcBef>
                <a:spcPct val="0"/>
              </a:spcBef>
            </a:pPr>
          </a:p>
        </p:txBody>
      </p:sp>
      <p:sp>
        <p:nvSpPr>
          <p:cNvPr name="TextBox 16" id="16"/>
          <p:cNvSpPr txBox="true"/>
          <p:nvPr/>
        </p:nvSpPr>
        <p:spPr>
          <a:xfrm rot="0">
            <a:off x="12601837" y="4508405"/>
            <a:ext cx="3451328" cy="4414969"/>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Áp</a:t>
            </a:r>
            <a:r>
              <a:rPr lang="en-US" sz="2829" spc="-56">
                <a:solidFill>
                  <a:srgbClr val="000000"/>
                </a:solidFill>
                <a:latin typeface="Noto Sans"/>
                <a:ea typeface="Noto Sans"/>
                <a:cs typeface="Noto Sans"/>
                <a:sym typeface="Noto Sans"/>
              </a:rPr>
              <a:t> dụng kỹ thuật thu thập dữ liệu tự động thay vì thủ công để xử lý dữ liệu lớn, hỗ trợ đưa ra quyết định mua bán dựa trên số liệu thực tế thay vì cảm tính.</a:t>
            </a:r>
          </a:p>
          <a:p>
            <a:pPr algn="ctr">
              <a:lnSpc>
                <a:spcPts val="396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90697" y="-74714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5400000">
            <a:off x="3334249" y="7935036"/>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4" id="4"/>
          <p:cNvSpPr/>
          <p:nvPr/>
        </p:nvSpPr>
        <p:spPr>
          <a:xfrm flipH="false" flipV="false" rot="0">
            <a:off x="-501531" y="3919019"/>
            <a:ext cx="19577346" cy="4878022"/>
          </a:xfrm>
          <a:custGeom>
            <a:avLst/>
            <a:gdLst/>
            <a:ahLst/>
            <a:cxnLst/>
            <a:rect r="r" b="b" t="t" l="l"/>
            <a:pathLst>
              <a:path h="4878022" w="19577346">
                <a:moveTo>
                  <a:pt x="0" y="0"/>
                </a:moveTo>
                <a:lnTo>
                  <a:pt x="19577346" y="0"/>
                </a:lnTo>
                <a:lnTo>
                  <a:pt x="19577346" y="4878022"/>
                </a:lnTo>
                <a:lnTo>
                  <a:pt x="0" y="4878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4663686">
            <a:off x="15225296" y="672599"/>
            <a:ext cx="1822280" cy="2137572"/>
          </a:xfrm>
          <a:custGeom>
            <a:avLst/>
            <a:gdLst/>
            <a:ahLst/>
            <a:cxnLst/>
            <a:rect r="r" b="b" t="t" l="l"/>
            <a:pathLst>
              <a:path h="2137572" w="1822280">
                <a:moveTo>
                  <a:pt x="0" y="0"/>
                </a:moveTo>
                <a:lnTo>
                  <a:pt x="1822280" y="0"/>
                </a:lnTo>
                <a:lnTo>
                  <a:pt x="1822280" y="2137572"/>
                </a:lnTo>
                <a:lnTo>
                  <a:pt x="0" y="2137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42119" y="623893"/>
            <a:ext cx="9203762" cy="2266426"/>
          </a:xfrm>
          <a:custGeom>
            <a:avLst/>
            <a:gdLst/>
            <a:ahLst/>
            <a:cxnLst/>
            <a:rect r="r" b="b" t="t" l="l"/>
            <a:pathLst>
              <a:path h="2266426" w="9203762">
                <a:moveTo>
                  <a:pt x="0" y="0"/>
                </a:moveTo>
                <a:lnTo>
                  <a:pt x="9203762" y="0"/>
                </a:lnTo>
                <a:lnTo>
                  <a:pt x="9203762" y="2266426"/>
                </a:lnTo>
                <a:lnTo>
                  <a:pt x="0" y="2266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066779">
            <a:off x="-1210045" y="7915947"/>
            <a:ext cx="3965536" cy="4120037"/>
          </a:xfrm>
          <a:custGeom>
            <a:avLst/>
            <a:gdLst/>
            <a:ahLst/>
            <a:cxnLst/>
            <a:rect r="r" b="b" t="t" l="l"/>
            <a:pathLst>
              <a:path h="4120037" w="3965536">
                <a:moveTo>
                  <a:pt x="0" y="0"/>
                </a:moveTo>
                <a:lnTo>
                  <a:pt x="3965536" y="0"/>
                </a:lnTo>
                <a:lnTo>
                  <a:pt x="3965536" y="4120038"/>
                </a:lnTo>
                <a:lnTo>
                  <a:pt x="0" y="41200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700000">
            <a:off x="-2320696" y="-2828411"/>
            <a:ext cx="5287974" cy="5493999"/>
          </a:xfrm>
          <a:custGeom>
            <a:avLst/>
            <a:gdLst/>
            <a:ahLst/>
            <a:cxnLst/>
            <a:rect r="r" b="b" t="t" l="l"/>
            <a:pathLst>
              <a:path h="5493999" w="5287974">
                <a:moveTo>
                  <a:pt x="0" y="0"/>
                </a:moveTo>
                <a:lnTo>
                  <a:pt x="5287975" y="0"/>
                </a:lnTo>
                <a:lnTo>
                  <a:pt x="5287975" y="5493999"/>
                </a:lnTo>
                <a:lnTo>
                  <a:pt x="0" y="5493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9" id="9"/>
          <p:cNvSpPr/>
          <p:nvPr/>
        </p:nvSpPr>
        <p:spPr>
          <a:xfrm rot="0">
            <a:off x="0" y="6855827"/>
            <a:ext cx="18288000" cy="9525"/>
          </a:xfrm>
          <a:prstGeom prst="rect">
            <a:avLst/>
          </a:prstGeom>
          <a:solidFill>
            <a:srgbClr val="191919"/>
          </a:solidFill>
        </p:spPr>
      </p:sp>
      <p:sp>
        <p:nvSpPr>
          <p:cNvPr name="Freeform 10" id="10"/>
          <p:cNvSpPr/>
          <p:nvPr/>
        </p:nvSpPr>
        <p:spPr>
          <a:xfrm flipH="false" flipV="false" rot="0">
            <a:off x="3320608" y="6705647"/>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624999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2" id="12"/>
          <p:cNvSpPr/>
          <p:nvPr/>
        </p:nvSpPr>
        <p:spPr>
          <a:xfrm rot="0">
            <a:off x="7071092" y="5829997"/>
            <a:ext cx="9525" cy="896652"/>
          </a:xfrm>
          <a:prstGeom prst="rect">
            <a:avLst/>
          </a:prstGeom>
          <a:solidFill>
            <a:srgbClr val="191919"/>
          </a:solidFill>
        </p:spPr>
      </p:sp>
      <p:sp>
        <p:nvSpPr>
          <p:cNvPr name="Freeform 13" id="13"/>
          <p:cNvSpPr/>
          <p:nvPr/>
        </p:nvSpPr>
        <p:spPr>
          <a:xfrm flipH="false" flipV="false" rot="0">
            <a:off x="6930438" y="6726650"/>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9859819" y="4157264"/>
            <a:ext cx="1661255" cy="1661255"/>
          </a:xfrm>
          <a:custGeom>
            <a:avLst/>
            <a:gdLst/>
            <a:ahLst/>
            <a:cxnLst/>
            <a:rect r="r" b="b" t="t" l="l"/>
            <a:pathLst>
              <a:path h="1661255" w="1661255">
                <a:moveTo>
                  <a:pt x="0" y="0"/>
                </a:moveTo>
                <a:lnTo>
                  <a:pt x="1661256" y="0"/>
                </a:lnTo>
                <a:lnTo>
                  <a:pt x="1661256" y="1661256"/>
                </a:lnTo>
                <a:lnTo>
                  <a:pt x="0" y="16612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5" id="15"/>
          <p:cNvSpPr/>
          <p:nvPr/>
        </p:nvSpPr>
        <p:spPr>
          <a:xfrm rot="0">
            <a:off x="10690447" y="5818520"/>
            <a:ext cx="9525" cy="896652"/>
          </a:xfrm>
          <a:prstGeom prst="rect">
            <a:avLst/>
          </a:prstGeom>
          <a:solidFill>
            <a:srgbClr val="191919"/>
          </a:solidFill>
        </p:spPr>
      </p:sp>
      <p:sp>
        <p:nvSpPr>
          <p:cNvPr name="Freeform 16" id="16"/>
          <p:cNvSpPr/>
          <p:nvPr/>
        </p:nvSpPr>
        <p:spPr>
          <a:xfrm flipH="false" flipV="false" rot="0">
            <a:off x="10540268" y="6705647"/>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350843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18" id="18"/>
          <p:cNvSpPr/>
          <p:nvPr/>
        </p:nvSpPr>
        <p:spPr>
          <a:xfrm rot="0">
            <a:off x="14334295" y="5829997"/>
            <a:ext cx="9525" cy="896652"/>
          </a:xfrm>
          <a:prstGeom prst="rect">
            <a:avLst/>
          </a:prstGeom>
          <a:solidFill>
            <a:srgbClr val="191919"/>
          </a:solidFill>
        </p:spPr>
      </p:sp>
      <p:sp>
        <p:nvSpPr>
          <p:cNvPr name="Freeform 19" id="19"/>
          <p:cNvSpPr/>
          <p:nvPr/>
        </p:nvSpPr>
        <p:spPr>
          <a:xfrm flipH="false" flipV="false" rot="0">
            <a:off x="14188878" y="6715172"/>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264016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1" id="21"/>
          <p:cNvSpPr/>
          <p:nvPr/>
        </p:nvSpPr>
        <p:spPr>
          <a:xfrm rot="0">
            <a:off x="3470787" y="5829997"/>
            <a:ext cx="9525" cy="896652"/>
          </a:xfrm>
          <a:prstGeom prst="rect">
            <a:avLst/>
          </a:prstGeom>
          <a:solidFill>
            <a:srgbClr val="191919"/>
          </a:solidFill>
        </p:spPr>
      </p:sp>
      <p:sp>
        <p:nvSpPr>
          <p:cNvPr name="Freeform 22" id="22"/>
          <p:cNvSpPr/>
          <p:nvPr/>
        </p:nvSpPr>
        <p:spPr>
          <a:xfrm flipH="false" flipV="false" rot="0">
            <a:off x="16257830" y="8345269"/>
            <a:ext cx="2301279" cy="2301279"/>
          </a:xfrm>
          <a:custGeom>
            <a:avLst/>
            <a:gdLst/>
            <a:ahLst/>
            <a:cxnLst/>
            <a:rect r="r" b="b" t="t" l="l"/>
            <a:pathLst>
              <a:path h="2301279" w="2301279">
                <a:moveTo>
                  <a:pt x="0" y="0"/>
                </a:moveTo>
                <a:lnTo>
                  <a:pt x="2301280" y="0"/>
                </a:lnTo>
                <a:lnTo>
                  <a:pt x="2301280" y="2301279"/>
                </a:lnTo>
                <a:lnTo>
                  <a:pt x="0" y="230127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1886754" y="974304"/>
            <a:ext cx="2068416" cy="2068416"/>
          </a:xfrm>
          <a:custGeom>
            <a:avLst/>
            <a:gdLst/>
            <a:ahLst/>
            <a:cxnLst/>
            <a:rect r="r" b="b" t="t" l="l"/>
            <a:pathLst>
              <a:path h="2068416" w="2068416">
                <a:moveTo>
                  <a:pt x="0" y="0"/>
                </a:moveTo>
                <a:lnTo>
                  <a:pt x="2068416" y="0"/>
                </a:lnTo>
                <a:lnTo>
                  <a:pt x="2068416" y="2068415"/>
                </a:lnTo>
                <a:lnTo>
                  <a:pt x="0" y="206841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24" id="24"/>
          <p:cNvSpPr txBox="true"/>
          <p:nvPr/>
        </p:nvSpPr>
        <p:spPr>
          <a:xfrm rot="0">
            <a:off x="5676077" y="783389"/>
            <a:ext cx="7539518" cy="1659255"/>
          </a:xfrm>
          <a:prstGeom prst="rect">
            <a:avLst/>
          </a:prstGeom>
        </p:spPr>
        <p:txBody>
          <a:bodyPr anchor="t" rtlCol="false" tIns="0" lIns="0" bIns="0" rIns="0">
            <a:spAutoFit/>
          </a:bodyPr>
          <a:lstStyle/>
          <a:p>
            <a:pPr algn="l">
              <a:lnSpc>
                <a:spcPts val="6579"/>
              </a:lnSpc>
            </a:pPr>
            <a:r>
              <a:rPr lang="en-US" sz="4699" b="true">
                <a:solidFill>
                  <a:srgbClr val="5479F7"/>
                </a:solidFill>
                <a:latin typeface="Noto Sans Bold"/>
                <a:ea typeface="Noto Sans Bold"/>
                <a:cs typeface="Noto Sans Bold"/>
                <a:sym typeface="Noto Sans Bold"/>
              </a:rPr>
              <a:t>QUY TRÌNH THỰC HIỆN </a:t>
            </a:r>
          </a:p>
          <a:p>
            <a:pPr algn="l">
              <a:lnSpc>
                <a:spcPts val="6859"/>
              </a:lnSpc>
            </a:pPr>
            <a:r>
              <a:rPr lang="en-US" sz="4899" b="true">
                <a:solidFill>
                  <a:srgbClr val="5479F7"/>
                </a:solidFill>
                <a:latin typeface="Noto Sans Bold"/>
                <a:ea typeface="Noto Sans Bold"/>
                <a:cs typeface="Noto Sans Bold"/>
                <a:sym typeface="Noto Sans Bold"/>
              </a:rPr>
              <a:t>&amp; CÔNG CỤ SỬ DỤNG </a:t>
            </a:r>
          </a:p>
        </p:txBody>
      </p:sp>
      <p:sp>
        <p:nvSpPr>
          <p:cNvPr name="TextBox 25" id="25"/>
          <p:cNvSpPr txBox="true"/>
          <p:nvPr/>
        </p:nvSpPr>
        <p:spPr>
          <a:xfrm rot="0">
            <a:off x="1949590" y="7187296"/>
            <a:ext cx="3061445" cy="861060"/>
          </a:xfrm>
          <a:prstGeom prst="rect">
            <a:avLst/>
          </a:prstGeom>
        </p:spPr>
        <p:txBody>
          <a:bodyPr anchor="t" rtlCol="false" tIns="0" lIns="0" bIns="0" rIns="0">
            <a:spAutoFit/>
          </a:bodyPr>
          <a:lstStyle/>
          <a:p>
            <a:pPr algn="ctr">
              <a:lnSpc>
                <a:spcPts val="3599"/>
              </a:lnSpc>
            </a:pPr>
            <a:r>
              <a:rPr lang="en-US" sz="2399" spc="119">
                <a:solidFill>
                  <a:srgbClr val="191919"/>
                </a:solidFill>
                <a:latin typeface="Noto Sans"/>
                <a:ea typeface="Noto Sans"/>
                <a:cs typeface="Noto Sans"/>
                <a:sym typeface="Noto Sans"/>
              </a:rPr>
              <a:t>Py</a:t>
            </a:r>
            <a:r>
              <a:rPr lang="en-US" sz="2399" spc="119">
                <a:solidFill>
                  <a:srgbClr val="191919"/>
                </a:solidFill>
                <a:latin typeface="Noto Sans"/>
                <a:ea typeface="Noto Sans"/>
                <a:cs typeface="Noto Sans"/>
                <a:sym typeface="Noto Sans"/>
              </a:rPr>
              <a:t>thon, Selenium, BeautifulSoup</a:t>
            </a:r>
          </a:p>
        </p:txBody>
      </p:sp>
      <p:sp>
        <p:nvSpPr>
          <p:cNvPr name="TextBox 26" id="26"/>
          <p:cNvSpPr txBox="true"/>
          <p:nvPr/>
        </p:nvSpPr>
        <p:spPr>
          <a:xfrm rot="0">
            <a:off x="5709207" y="7187296"/>
            <a:ext cx="2927543" cy="861060"/>
          </a:xfrm>
          <a:prstGeom prst="rect">
            <a:avLst/>
          </a:prstGeom>
        </p:spPr>
        <p:txBody>
          <a:bodyPr anchor="t" rtlCol="false" tIns="0" lIns="0" bIns="0" rIns="0">
            <a:spAutoFit/>
          </a:bodyPr>
          <a:lstStyle/>
          <a:p>
            <a:pPr algn="ctr">
              <a:lnSpc>
                <a:spcPts val="3599"/>
              </a:lnSpc>
            </a:pPr>
            <a:r>
              <a:rPr lang="en-US" sz="2399" spc="119">
                <a:solidFill>
                  <a:srgbClr val="191919"/>
                </a:solidFill>
                <a:latin typeface="Noto Sans"/>
                <a:ea typeface="Noto Sans"/>
                <a:cs typeface="Noto Sans"/>
                <a:sym typeface="Noto Sans"/>
              </a:rPr>
              <a:t>Mo</a:t>
            </a:r>
            <a:r>
              <a:rPr lang="en-US" sz="2399" spc="119">
                <a:solidFill>
                  <a:srgbClr val="191919"/>
                </a:solidFill>
                <a:latin typeface="Noto Sans"/>
                <a:ea typeface="Noto Sans"/>
                <a:cs typeface="Noto Sans"/>
                <a:sym typeface="Noto Sans"/>
              </a:rPr>
              <a:t>ngoDB</a:t>
            </a:r>
          </a:p>
          <a:p>
            <a:pPr algn="ctr">
              <a:lnSpc>
                <a:spcPts val="3599"/>
              </a:lnSpc>
            </a:pPr>
            <a:r>
              <a:rPr lang="en-US" sz="2399" spc="119">
                <a:solidFill>
                  <a:srgbClr val="191919"/>
                </a:solidFill>
                <a:latin typeface="Noto Sans"/>
                <a:ea typeface="Noto Sans"/>
                <a:cs typeface="Noto Sans"/>
                <a:sym typeface="Noto Sans"/>
              </a:rPr>
              <a:t>NoSQL Document</a:t>
            </a:r>
          </a:p>
        </p:txBody>
      </p:sp>
      <p:sp>
        <p:nvSpPr>
          <p:cNvPr name="TextBox 27" id="27"/>
          <p:cNvSpPr txBox="true"/>
          <p:nvPr/>
        </p:nvSpPr>
        <p:spPr>
          <a:xfrm rot="0">
            <a:off x="9636282" y="7187296"/>
            <a:ext cx="2127380" cy="861060"/>
          </a:xfrm>
          <a:prstGeom prst="rect">
            <a:avLst/>
          </a:prstGeom>
        </p:spPr>
        <p:txBody>
          <a:bodyPr anchor="t" rtlCol="false" tIns="0" lIns="0" bIns="0" rIns="0">
            <a:spAutoFit/>
          </a:bodyPr>
          <a:lstStyle/>
          <a:p>
            <a:pPr algn="ctr">
              <a:lnSpc>
                <a:spcPts val="3599"/>
              </a:lnSpc>
            </a:pPr>
            <a:r>
              <a:rPr lang="en-US" sz="2399" spc="119">
                <a:solidFill>
                  <a:srgbClr val="191919"/>
                </a:solidFill>
                <a:latin typeface="Noto Sans"/>
                <a:ea typeface="Noto Sans"/>
                <a:cs typeface="Noto Sans"/>
                <a:sym typeface="Noto Sans"/>
              </a:rPr>
              <a:t>Pandas Numpy</a:t>
            </a:r>
          </a:p>
        </p:txBody>
      </p:sp>
      <p:sp>
        <p:nvSpPr>
          <p:cNvPr name="TextBox 28" id="28"/>
          <p:cNvSpPr txBox="true"/>
          <p:nvPr/>
        </p:nvSpPr>
        <p:spPr>
          <a:xfrm rot="0">
            <a:off x="13215595" y="7187296"/>
            <a:ext cx="2237401" cy="861060"/>
          </a:xfrm>
          <a:prstGeom prst="rect">
            <a:avLst/>
          </a:prstGeom>
        </p:spPr>
        <p:txBody>
          <a:bodyPr anchor="t" rtlCol="false" tIns="0" lIns="0" bIns="0" rIns="0">
            <a:spAutoFit/>
          </a:bodyPr>
          <a:lstStyle/>
          <a:p>
            <a:pPr algn="ctr">
              <a:lnSpc>
                <a:spcPts val="3599"/>
              </a:lnSpc>
            </a:pPr>
            <a:r>
              <a:rPr lang="en-US" sz="2399" spc="119">
                <a:solidFill>
                  <a:srgbClr val="191919"/>
                </a:solidFill>
                <a:latin typeface="Noto Sans"/>
                <a:ea typeface="Noto Sans"/>
                <a:cs typeface="Noto Sans"/>
                <a:sym typeface="Noto Sans"/>
              </a:rPr>
              <a:t>Matplotlib Seaborn</a:t>
            </a:r>
          </a:p>
        </p:txBody>
      </p:sp>
      <p:sp>
        <p:nvSpPr>
          <p:cNvPr name="TextBox 29" id="29"/>
          <p:cNvSpPr txBox="true"/>
          <p:nvPr/>
        </p:nvSpPr>
        <p:spPr>
          <a:xfrm rot="0">
            <a:off x="2920962" y="4575507"/>
            <a:ext cx="1118701" cy="819150"/>
          </a:xfrm>
          <a:prstGeom prst="rect">
            <a:avLst/>
          </a:prstGeom>
        </p:spPr>
        <p:txBody>
          <a:bodyPr anchor="t" rtlCol="false" tIns="0" lIns="0" bIns="0" rIns="0">
            <a:spAutoFit/>
          </a:bodyPr>
          <a:lstStyle/>
          <a:p>
            <a:pPr algn="ctr" marL="0" indent="0" lvl="0">
              <a:lnSpc>
                <a:spcPts val="3225"/>
              </a:lnSpc>
              <a:spcBef>
                <a:spcPct val="0"/>
              </a:spcBef>
            </a:pPr>
            <a:r>
              <a:rPr lang="en-US" sz="2500" spc="97">
                <a:solidFill>
                  <a:srgbClr val="FFFFFF"/>
                </a:solidFill>
                <a:latin typeface="Noto Sans"/>
                <a:ea typeface="Noto Sans"/>
                <a:cs typeface="Noto Sans"/>
                <a:sym typeface="Noto Sans"/>
              </a:rPr>
              <a:t>Thu thập</a:t>
            </a:r>
          </a:p>
        </p:txBody>
      </p:sp>
      <p:sp>
        <p:nvSpPr>
          <p:cNvPr name="TextBox 30" id="30"/>
          <p:cNvSpPr txBox="true"/>
          <p:nvPr/>
        </p:nvSpPr>
        <p:spPr>
          <a:xfrm rot="0">
            <a:off x="6511742" y="4575507"/>
            <a:ext cx="1118701" cy="819150"/>
          </a:xfrm>
          <a:prstGeom prst="rect">
            <a:avLst/>
          </a:prstGeom>
        </p:spPr>
        <p:txBody>
          <a:bodyPr anchor="t" rtlCol="false" tIns="0" lIns="0" bIns="0" rIns="0">
            <a:spAutoFit/>
          </a:bodyPr>
          <a:lstStyle/>
          <a:p>
            <a:pPr algn="ctr" marL="0" indent="0" lvl="0">
              <a:lnSpc>
                <a:spcPts val="3225"/>
              </a:lnSpc>
              <a:spcBef>
                <a:spcPct val="0"/>
              </a:spcBef>
            </a:pPr>
            <a:r>
              <a:rPr lang="en-US" sz="2500" spc="97">
                <a:solidFill>
                  <a:srgbClr val="FFFFFF"/>
                </a:solidFill>
                <a:latin typeface="Noto Sans"/>
                <a:ea typeface="Noto Sans"/>
                <a:cs typeface="Noto Sans"/>
                <a:sym typeface="Noto Sans"/>
              </a:rPr>
              <a:t>Lưu trữ</a:t>
            </a:r>
          </a:p>
        </p:txBody>
      </p:sp>
      <p:sp>
        <p:nvSpPr>
          <p:cNvPr name="TextBox 31" id="31"/>
          <p:cNvSpPr txBox="true"/>
          <p:nvPr/>
        </p:nvSpPr>
        <p:spPr>
          <a:xfrm rot="0">
            <a:off x="10131097" y="4564030"/>
            <a:ext cx="1118701" cy="819150"/>
          </a:xfrm>
          <a:prstGeom prst="rect">
            <a:avLst/>
          </a:prstGeom>
        </p:spPr>
        <p:txBody>
          <a:bodyPr anchor="t" rtlCol="false" tIns="0" lIns="0" bIns="0" rIns="0">
            <a:spAutoFit/>
          </a:bodyPr>
          <a:lstStyle/>
          <a:p>
            <a:pPr algn="ctr" marL="0" indent="0" lvl="0">
              <a:lnSpc>
                <a:spcPts val="3225"/>
              </a:lnSpc>
              <a:spcBef>
                <a:spcPct val="0"/>
              </a:spcBef>
            </a:pPr>
            <a:r>
              <a:rPr lang="en-US" sz="2500" spc="97">
                <a:solidFill>
                  <a:srgbClr val="FFFFFF"/>
                </a:solidFill>
                <a:latin typeface="Noto Sans"/>
                <a:ea typeface="Noto Sans"/>
                <a:cs typeface="Noto Sans"/>
                <a:sym typeface="Noto Sans"/>
              </a:rPr>
              <a:t>Tiền xử lí</a:t>
            </a:r>
          </a:p>
        </p:txBody>
      </p:sp>
      <p:sp>
        <p:nvSpPr>
          <p:cNvPr name="TextBox 32" id="32"/>
          <p:cNvSpPr txBox="true"/>
          <p:nvPr/>
        </p:nvSpPr>
        <p:spPr>
          <a:xfrm rot="0">
            <a:off x="13779707" y="4575507"/>
            <a:ext cx="1118701" cy="819150"/>
          </a:xfrm>
          <a:prstGeom prst="rect">
            <a:avLst/>
          </a:prstGeom>
        </p:spPr>
        <p:txBody>
          <a:bodyPr anchor="t" rtlCol="false" tIns="0" lIns="0" bIns="0" rIns="0">
            <a:spAutoFit/>
          </a:bodyPr>
          <a:lstStyle/>
          <a:p>
            <a:pPr algn="ctr" marL="0" indent="0" lvl="0">
              <a:lnSpc>
                <a:spcPts val="3225"/>
              </a:lnSpc>
              <a:spcBef>
                <a:spcPct val="0"/>
              </a:spcBef>
            </a:pPr>
            <a:r>
              <a:rPr lang="en-US" sz="2500" spc="97">
                <a:solidFill>
                  <a:srgbClr val="FFFFFF"/>
                </a:solidFill>
                <a:latin typeface="Noto Sans"/>
                <a:ea typeface="Noto Sans"/>
                <a:cs typeface="Noto Sans"/>
                <a:sym typeface="Noto Sans"/>
              </a:rPr>
              <a:t>Phân tích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5278823" y="437539"/>
            <a:ext cx="7747643" cy="1907857"/>
          </a:xfrm>
          <a:custGeom>
            <a:avLst/>
            <a:gdLst/>
            <a:ahLst/>
            <a:cxnLst/>
            <a:rect r="r" b="b" t="t" l="l"/>
            <a:pathLst>
              <a:path h="1907857" w="7747643">
                <a:moveTo>
                  <a:pt x="0" y="0"/>
                </a:moveTo>
                <a:lnTo>
                  <a:pt x="7747643" y="0"/>
                </a:lnTo>
                <a:lnTo>
                  <a:pt x="7747643" y="1907857"/>
                </a:lnTo>
                <a:lnTo>
                  <a:pt x="0" y="19078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4995688" y="-246671"/>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3701459" y="8068711"/>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2030905">
            <a:off x="364573" y="8684583"/>
            <a:ext cx="829021" cy="1147434"/>
          </a:xfrm>
          <a:custGeom>
            <a:avLst/>
            <a:gdLst/>
            <a:ahLst/>
            <a:cxnLst/>
            <a:rect r="r" b="b" t="t" l="l"/>
            <a:pathLst>
              <a:path h="1147434" w="829021">
                <a:moveTo>
                  <a:pt x="0" y="0"/>
                </a:moveTo>
                <a:lnTo>
                  <a:pt x="829021" y="0"/>
                </a:lnTo>
                <a:lnTo>
                  <a:pt x="829021" y="1147434"/>
                </a:lnTo>
                <a:lnTo>
                  <a:pt x="0" y="1147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579440" y="6471900"/>
            <a:ext cx="610469" cy="844940"/>
          </a:xfrm>
          <a:custGeom>
            <a:avLst/>
            <a:gdLst/>
            <a:ahLst/>
            <a:cxnLst/>
            <a:rect r="r" b="b" t="t" l="l"/>
            <a:pathLst>
              <a:path h="844940" w="610469">
                <a:moveTo>
                  <a:pt x="0" y="0"/>
                </a:moveTo>
                <a:lnTo>
                  <a:pt x="610470" y="0"/>
                </a:lnTo>
                <a:lnTo>
                  <a:pt x="610470" y="844940"/>
                </a:lnTo>
                <a:lnTo>
                  <a:pt x="0" y="844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15276532" y="8315382"/>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700000">
            <a:off x="-2112217" y="-3226937"/>
            <a:ext cx="5287974" cy="5493999"/>
          </a:xfrm>
          <a:custGeom>
            <a:avLst/>
            <a:gdLst/>
            <a:ahLst/>
            <a:cxnLst/>
            <a:rect r="r" b="b" t="t" l="l"/>
            <a:pathLst>
              <a:path h="5493999" w="5287974">
                <a:moveTo>
                  <a:pt x="0" y="0"/>
                </a:moveTo>
                <a:lnTo>
                  <a:pt x="5287974" y="0"/>
                </a:lnTo>
                <a:lnTo>
                  <a:pt x="5287974" y="5494000"/>
                </a:lnTo>
                <a:lnTo>
                  <a:pt x="0" y="54940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9" id="9"/>
          <p:cNvGrpSpPr/>
          <p:nvPr/>
        </p:nvGrpSpPr>
        <p:grpSpPr>
          <a:xfrm rot="0">
            <a:off x="321536" y="2651072"/>
            <a:ext cx="5514159" cy="3676106"/>
            <a:chOff x="0" y="0"/>
            <a:chExt cx="609600" cy="406400"/>
          </a:xfrm>
        </p:grpSpPr>
        <p:sp>
          <p:nvSpPr>
            <p:cNvPr name="Freeform 10" id="10"/>
            <p:cNvSpPr/>
            <p:nvPr/>
          </p:nvSpPr>
          <p:spPr>
            <a:xfrm flipH="false" flipV="false" rot="0">
              <a:off x="0" y="0"/>
              <a:ext cx="609600" cy="406400"/>
            </a:xfrm>
            <a:custGeom>
              <a:avLst/>
              <a:gdLst/>
              <a:ahLst/>
              <a:cxnLst/>
              <a:rect r="r" b="b" t="t" l="l"/>
              <a:pathLst>
                <a:path h="406400" w="609600">
                  <a:moveTo>
                    <a:pt x="275775" y="0"/>
                  </a:moveTo>
                  <a:cubicBezTo>
                    <a:pt x="386183" y="2"/>
                    <a:pt x="483066" y="87505"/>
                    <a:pt x="478812" y="196196"/>
                  </a:cubicBezTo>
                  <a:lnTo>
                    <a:pt x="500743" y="196196"/>
                  </a:lnTo>
                  <a:cubicBezTo>
                    <a:pt x="560862" y="196196"/>
                    <a:pt x="609600" y="243252"/>
                    <a:pt x="609600" y="301297"/>
                  </a:cubicBezTo>
                  <a:cubicBezTo>
                    <a:pt x="609597" y="359341"/>
                    <a:pt x="560861" y="406399"/>
                    <a:pt x="500743" y="406400"/>
                  </a:cubicBezTo>
                  <a:lnTo>
                    <a:pt x="108857" y="406400"/>
                  </a:lnTo>
                  <a:cubicBezTo>
                    <a:pt x="48739" y="406399"/>
                    <a:pt x="3" y="359341"/>
                    <a:pt x="0" y="301297"/>
                  </a:cubicBezTo>
                  <a:cubicBezTo>
                    <a:pt x="0" y="255367"/>
                    <a:pt x="30524" y="216331"/>
                    <a:pt x="73048" y="202030"/>
                  </a:cubicBezTo>
                  <a:cubicBezTo>
                    <a:pt x="65073" y="91325"/>
                    <a:pt x="163054" y="0"/>
                    <a:pt x="275775" y="0"/>
                  </a:cubicBezTo>
                  <a:close/>
                </a:path>
              </a:pathLst>
            </a:custGeom>
            <a:solidFill>
              <a:srgbClr val="99B9FF"/>
            </a:solidFill>
          </p:spPr>
        </p:sp>
        <p:sp>
          <p:nvSpPr>
            <p:cNvPr name="TextBox 11" id="11"/>
            <p:cNvSpPr txBox="true"/>
            <p:nvPr/>
          </p:nvSpPr>
          <p:spPr>
            <a:xfrm>
              <a:off x="88900" y="193675"/>
              <a:ext cx="374650" cy="212725"/>
            </a:xfrm>
            <a:prstGeom prst="rect">
              <a:avLst/>
            </a:prstGeom>
          </p:spPr>
          <p:txBody>
            <a:bodyPr anchor="ctr" rtlCol="false" tIns="50800" lIns="50800" bIns="50800" rIns="50800"/>
            <a:lstStyle/>
            <a:p>
              <a:pPr algn="ctr">
                <a:lnSpc>
                  <a:spcPts val="2185"/>
                </a:lnSpc>
              </a:pPr>
            </a:p>
          </p:txBody>
        </p:sp>
      </p:grpSp>
      <p:sp>
        <p:nvSpPr>
          <p:cNvPr name="Freeform 12" id="12"/>
          <p:cNvSpPr/>
          <p:nvPr/>
        </p:nvSpPr>
        <p:spPr>
          <a:xfrm flipH="false" flipV="false" rot="0">
            <a:off x="1391871" y="4644649"/>
            <a:ext cx="3373491" cy="3365057"/>
          </a:xfrm>
          <a:custGeom>
            <a:avLst/>
            <a:gdLst/>
            <a:ahLst/>
            <a:cxnLst/>
            <a:rect r="r" b="b" t="t" l="l"/>
            <a:pathLst>
              <a:path h="3365057" w="3373491">
                <a:moveTo>
                  <a:pt x="0" y="0"/>
                </a:moveTo>
                <a:lnTo>
                  <a:pt x="3373490" y="0"/>
                </a:lnTo>
                <a:lnTo>
                  <a:pt x="3373490" y="3365057"/>
                </a:lnTo>
                <a:lnTo>
                  <a:pt x="0" y="336505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3" id="13"/>
          <p:cNvSpPr/>
          <p:nvPr/>
        </p:nvSpPr>
        <p:spPr>
          <a:xfrm flipH="false" flipV="false" rot="0">
            <a:off x="2047544" y="2824137"/>
            <a:ext cx="1596307" cy="1664988"/>
          </a:xfrm>
          <a:custGeom>
            <a:avLst/>
            <a:gdLst/>
            <a:ahLst/>
            <a:cxnLst/>
            <a:rect r="r" b="b" t="t" l="l"/>
            <a:pathLst>
              <a:path h="1664988" w="1596307">
                <a:moveTo>
                  <a:pt x="0" y="0"/>
                </a:moveTo>
                <a:lnTo>
                  <a:pt x="1596307" y="0"/>
                </a:lnTo>
                <a:lnTo>
                  <a:pt x="1596307" y="1664988"/>
                </a:lnTo>
                <a:lnTo>
                  <a:pt x="0" y="166498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grpSp>
        <p:nvGrpSpPr>
          <p:cNvPr name="Group 14" id="14"/>
          <p:cNvGrpSpPr/>
          <p:nvPr/>
        </p:nvGrpSpPr>
        <p:grpSpPr>
          <a:xfrm rot="0">
            <a:off x="6164690" y="2888154"/>
            <a:ext cx="11036070" cy="5662785"/>
            <a:chOff x="0" y="0"/>
            <a:chExt cx="2906619" cy="1491433"/>
          </a:xfrm>
        </p:grpSpPr>
        <p:sp>
          <p:nvSpPr>
            <p:cNvPr name="Freeform 15" id="15"/>
            <p:cNvSpPr/>
            <p:nvPr/>
          </p:nvSpPr>
          <p:spPr>
            <a:xfrm flipH="false" flipV="false" rot="0">
              <a:off x="0" y="0"/>
              <a:ext cx="2906619" cy="1491433"/>
            </a:xfrm>
            <a:custGeom>
              <a:avLst/>
              <a:gdLst/>
              <a:ahLst/>
              <a:cxnLst/>
              <a:rect r="r" b="b" t="t" l="l"/>
              <a:pathLst>
                <a:path h="1491433" w="2906619">
                  <a:moveTo>
                    <a:pt x="35777" y="0"/>
                  </a:moveTo>
                  <a:lnTo>
                    <a:pt x="2870842" y="0"/>
                  </a:lnTo>
                  <a:cubicBezTo>
                    <a:pt x="2890601" y="0"/>
                    <a:pt x="2906619" y="16018"/>
                    <a:pt x="2906619" y="35777"/>
                  </a:cubicBezTo>
                  <a:lnTo>
                    <a:pt x="2906619" y="1455656"/>
                  </a:lnTo>
                  <a:cubicBezTo>
                    <a:pt x="2906619" y="1465145"/>
                    <a:pt x="2902850" y="1474245"/>
                    <a:pt x="2896141" y="1480954"/>
                  </a:cubicBezTo>
                  <a:cubicBezTo>
                    <a:pt x="2889431" y="1487664"/>
                    <a:pt x="2880331" y="1491433"/>
                    <a:pt x="2870842" y="1491433"/>
                  </a:cubicBezTo>
                  <a:lnTo>
                    <a:pt x="35777" y="1491433"/>
                  </a:lnTo>
                  <a:cubicBezTo>
                    <a:pt x="16018" y="1491433"/>
                    <a:pt x="0" y="1475415"/>
                    <a:pt x="0" y="1455656"/>
                  </a:cubicBezTo>
                  <a:lnTo>
                    <a:pt x="0" y="35777"/>
                  </a:lnTo>
                  <a:cubicBezTo>
                    <a:pt x="0" y="16018"/>
                    <a:pt x="16018" y="0"/>
                    <a:pt x="35777" y="0"/>
                  </a:cubicBezTo>
                  <a:close/>
                </a:path>
              </a:pathLst>
            </a:custGeom>
            <a:solidFill>
              <a:srgbClr val="BBDDFA"/>
            </a:solidFill>
          </p:spPr>
        </p:sp>
        <p:sp>
          <p:nvSpPr>
            <p:cNvPr name="TextBox 16" id="16"/>
            <p:cNvSpPr txBox="true"/>
            <p:nvPr/>
          </p:nvSpPr>
          <p:spPr>
            <a:xfrm>
              <a:off x="0" y="66675"/>
              <a:ext cx="2906619" cy="1424758"/>
            </a:xfrm>
            <a:prstGeom prst="rect">
              <a:avLst/>
            </a:prstGeom>
          </p:spPr>
          <p:txBody>
            <a:bodyPr anchor="ctr" rtlCol="false" tIns="50800" lIns="50800" bIns="50800" rIns="50800"/>
            <a:lstStyle/>
            <a:p>
              <a:pPr algn="ctr">
                <a:lnSpc>
                  <a:spcPts val="2185"/>
                </a:lnSpc>
              </a:pPr>
            </a:p>
          </p:txBody>
        </p:sp>
      </p:grpSp>
      <p:sp>
        <p:nvSpPr>
          <p:cNvPr name="TextBox 17" id="17"/>
          <p:cNvSpPr txBox="true"/>
          <p:nvPr/>
        </p:nvSpPr>
        <p:spPr>
          <a:xfrm rot="0">
            <a:off x="6605275" y="627787"/>
            <a:ext cx="5077450" cy="145541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THU THẬP DỮ LIỆU </a:t>
            </a:r>
          </a:p>
          <a:p>
            <a:pPr algn="ctr">
              <a:lnSpc>
                <a:spcPts val="5880"/>
              </a:lnSpc>
            </a:pPr>
            <a:r>
              <a:rPr lang="en-US" b="true" sz="4200">
                <a:solidFill>
                  <a:srgbClr val="5479F7"/>
                </a:solidFill>
                <a:latin typeface="Noto Sans Bold"/>
                <a:ea typeface="Noto Sans Bold"/>
                <a:cs typeface="Noto Sans Bold"/>
                <a:sym typeface="Noto Sans Bold"/>
              </a:rPr>
              <a:t>(WEB SCRAPING) </a:t>
            </a:r>
          </a:p>
        </p:txBody>
      </p:sp>
      <p:sp>
        <p:nvSpPr>
          <p:cNvPr name="TextBox 18" id="18"/>
          <p:cNvSpPr txBox="true"/>
          <p:nvPr/>
        </p:nvSpPr>
        <p:spPr>
          <a:xfrm rot="0">
            <a:off x="6666576" y="3812347"/>
            <a:ext cx="9588826" cy="861822"/>
          </a:xfrm>
          <a:prstGeom prst="rect">
            <a:avLst/>
          </a:prstGeom>
        </p:spPr>
        <p:txBody>
          <a:bodyPr anchor="t" rtlCol="false" tIns="0" lIns="0" bIns="0" rIns="0">
            <a:spAutoFit/>
          </a:bodyPr>
          <a:lstStyle/>
          <a:p>
            <a:pPr algn="l">
              <a:lnSpc>
                <a:spcPts val="3428"/>
              </a:lnSpc>
            </a:pPr>
            <a:r>
              <a:rPr lang="en-US" b="true" sz="2699">
                <a:solidFill>
                  <a:srgbClr val="000000"/>
                </a:solidFill>
                <a:latin typeface="Noto Sans Bold"/>
                <a:ea typeface="Noto Sans Bold"/>
                <a:cs typeface="Noto Sans Bold"/>
                <a:sym typeface="Noto Sans Bold"/>
              </a:rPr>
              <a:t>Phương pháp:</a:t>
            </a:r>
            <a:r>
              <a:rPr lang="en-US" sz="2699">
                <a:solidFill>
                  <a:srgbClr val="000000"/>
                </a:solidFill>
                <a:latin typeface="Noto Sans"/>
                <a:ea typeface="Noto Sans"/>
                <a:cs typeface="Noto Sans"/>
                <a:sym typeface="Noto Sans"/>
              </a:rPr>
              <a:t> Sử dụng Selenium điều khiển Firefox để cuộn trang và lấy danh sách các đường dẫn sản phẩm</a:t>
            </a:r>
          </a:p>
        </p:txBody>
      </p:sp>
      <p:sp>
        <p:nvSpPr>
          <p:cNvPr name="TextBox 19" id="19"/>
          <p:cNvSpPr txBox="true"/>
          <p:nvPr/>
        </p:nvSpPr>
        <p:spPr>
          <a:xfrm rot="0">
            <a:off x="6666576" y="4921819"/>
            <a:ext cx="9721760" cy="1678305"/>
          </a:xfrm>
          <a:prstGeom prst="rect">
            <a:avLst/>
          </a:prstGeom>
        </p:spPr>
        <p:txBody>
          <a:bodyPr anchor="t" rtlCol="false" tIns="0" lIns="0" bIns="0" rIns="0">
            <a:spAutoFit/>
          </a:bodyPr>
          <a:lstStyle/>
          <a:p>
            <a:pPr algn="l">
              <a:lnSpc>
                <a:spcPts val="3374"/>
              </a:lnSpc>
            </a:pPr>
            <a:r>
              <a:rPr lang="en-US" sz="2699" b="true">
                <a:solidFill>
                  <a:srgbClr val="000000"/>
                </a:solidFill>
                <a:latin typeface="Noto Sans Bold"/>
                <a:ea typeface="Noto Sans Bold"/>
                <a:cs typeface="Noto Sans Bold"/>
                <a:sym typeface="Noto Sans Bold"/>
              </a:rPr>
              <a:t>Chi tiết trích xuất:</a:t>
            </a:r>
            <a:r>
              <a:rPr lang="en-US" sz="2699">
                <a:solidFill>
                  <a:srgbClr val="000000"/>
                </a:solidFill>
                <a:latin typeface="Noto Sans"/>
                <a:ea typeface="Noto Sans"/>
                <a:cs typeface="Noto Sans"/>
                <a:sym typeface="Noto Sans"/>
              </a:rPr>
              <a:t> </a:t>
            </a:r>
          </a:p>
          <a:p>
            <a:pPr algn="l">
              <a:lnSpc>
                <a:spcPts val="3374"/>
              </a:lnSpc>
            </a:pPr>
            <a:r>
              <a:rPr lang="en-US" sz="2699">
                <a:solidFill>
                  <a:srgbClr val="000000"/>
                </a:solidFill>
                <a:latin typeface="Noto Sans"/>
                <a:ea typeface="Noto Sans"/>
                <a:cs typeface="Noto Sans"/>
                <a:sym typeface="Noto Sans"/>
              </a:rPr>
              <a:t>Đã cào được gần 3000 dữ liệu.</a:t>
            </a:r>
          </a:p>
          <a:p>
            <a:pPr algn="l">
              <a:lnSpc>
                <a:spcPts val="3374"/>
              </a:lnSpc>
            </a:pPr>
            <a:r>
              <a:rPr lang="en-US" sz="2699">
                <a:solidFill>
                  <a:srgbClr val="000000"/>
                </a:solidFill>
                <a:latin typeface="Noto Sans"/>
                <a:ea typeface="Noto Sans"/>
                <a:cs typeface="Noto Sans"/>
                <a:sym typeface="Noto Sans"/>
              </a:rPr>
              <a:t>Tự động lấy các trường dữ liệu như: Giá, Số Km đã đi,... thông qua các thuộc tính itemprop trong mã HTML. </a:t>
            </a:r>
          </a:p>
        </p:txBody>
      </p:sp>
      <p:sp>
        <p:nvSpPr>
          <p:cNvPr name="TextBox 20" id="20"/>
          <p:cNvSpPr txBox="true"/>
          <p:nvPr/>
        </p:nvSpPr>
        <p:spPr>
          <a:xfrm rot="0">
            <a:off x="6666576" y="6847774"/>
            <a:ext cx="8023902" cy="1259205"/>
          </a:xfrm>
          <a:prstGeom prst="rect">
            <a:avLst/>
          </a:prstGeom>
        </p:spPr>
        <p:txBody>
          <a:bodyPr anchor="t" rtlCol="false" tIns="0" lIns="0" bIns="0" rIns="0">
            <a:spAutoFit/>
          </a:bodyPr>
          <a:lstStyle/>
          <a:p>
            <a:pPr algn="l">
              <a:lnSpc>
                <a:spcPts val="3374"/>
              </a:lnSpc>
            </a:pPr>
            <a:r>
              <a:rPr lang="en-US" b="true" sz="2699">
                <a:solidFill>
                  <a:srgbClr val="000000"/>
                </a:solidFill>
                <a:latin typeface="Noto Sans Bold"/>
                <a:ea typeface="Noto Sans Bold"/>
                <a:cs typeface="Noto Sans Bold"/>
                <a:sym typeface="Noto Sans Bold"/>
              </a:rPr>
              <a:t>Xử lý:</a:t>
            </a:r>
            <a:r>
              <a:rPr lang="en-US" sz="2699">
                <a:solidFill>
                  <a:srgbClr val="000000"/>
                </a:solidFill>
                <a:latin typeface="Noto Sans"/>
                <a:ea typeface="Noto Sans"/>
                <a:cs typeface="Noto Sans"/>
                <a:sym typeface="Noto Sans"/>
              </a:rPr>
              <a:t> Thiết kế User-Agent để giả lập người dùng thật, tránh bị chặn bởi hệ thống. Random sleep (3s) để tránh bị chặn</a:t>
            </a:r>
          </a:p>
        </p:txBody>
      </p:sp>
      <p:sp>
        <p:nvSpPr>
          <p:cNvPr name="TextBox 21" id="21"/>
          <p:cNvSpPr txBox="true"/>
          <p:nvPr/>
        </p:nvSpPr>
        <p:spPr>
          <a:xfrm rot="0">
            <a:off x="6666576" y="3138459"/>
            <a:ext cx="9588826" cy="433197"/>
          </a:xfrm>
          <a:prstGeom prst="rect">
            <a:avLst/>
          </a:prstGeom>
        </p:spPr>
        <p:txBody>
          <a:bodyPr anchor="t" rtlCol="false" tIns="0" lIns="0" bIns="0" rIns="0">
            <a:spAutoFit/>
          </a:bodyPr>
          <a:lstStyle/>
          <a:p>
            <a:pPr algn="l">
              <a:lnSpc>
                <a:spcPts val="3428"/>
              </a:lnSpc>
            </a:pPr>
            <a:r>
              <a:rPr lang="en-US" sz="2699" b="true">
                <a:solidFill>
                  <a:srgbClr val="000000"/>
                </a:solidFill>
                <a:latin typeface="Noto Sans Bold"/>
                <a:ea typeface="Noto Sans Bold"/>
                <a:cs typeface="Noto Sans Bold"/>
                <a:sym typeface="Noto Sans Bold"/>
              </a:rPr>
              <a:t>Chọn trang web</a:t>
            </a:r>
            <a:r>
              <a:rPr lang="en-US" b="true" sz="2699">
                <a:solidFill>
                  <a:srgbClr val="000000"/>
                </a:solidFill>
                <a:latin typeface="Noto Sans Bold"/>
                <a:ea typeface="Noto Sans Bold"/>
                <a:cs typeface="Noto Sans Bold"/>
                <a:sym typeface="Noto Sans Bold"/>
              </a:rPr>
              <a:t>: </a:t>
            </a:r>
            <a:r>
              <a:rPr lang="en-US" sz="2699">
                <a:solidFill>
                  <a:srgbClr val="000000"/>
                </a:solidFill>
                <a:latin typeface="Noto Sans"/>
                <a:ea typeface="Noto Sans"/>
                <a:cs typeface="Noto Sans"/>
                <a:sym typeface="Noto Sans"/>
              </a:rPr>
              <a:t> chotot.com/o_to</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76483" y="-385153"/>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0">
            <a:off x="5261534" y="504341"/>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4789093" y="790160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5" id="5"/>
          <p:cNvSpPr/>
          <p:nvPr/>
        </p:nvSpPr>
        <p:spPr>
          <a:xfrm flipH="false" flipV="false" rot="0">
            <a:off x="6477641" y="7184196"/>
            <a:ext cx="610469" cy="844940"/>
          </a:xfrm>
          <a:custGeom>
            <a:avLst/>
            <a:gdLst/>
            <a:ahLst/>
            <a:cxnLst/>
            <a:rect r="r" b="b" t="t" l="l"/>
            <a:pathLst>
              <a:path h="844940" w="610469">
                <a:moveTo>
                  <a:pt x="0" y="0"/>
                </a:moveTo>
                <a:lnTo>
                  <a:pt x="610469" y="0"/>
                </a:lnTo>
                <a:lnTo>
                  <a:pt x="610469" y="844940"/>
                </a:lnTo>
                <a:lnTo>
                  <a:pt x="0" y="844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2553494" y="2929043"/>
            <a:ext cx="13652672" cy="5870649"/>
          </a:xfrm>
          <a:custGeom>
            <a:avLst/>
            <a:gdLst/>
            <a:ahLst/>
            <a:cxnLst/>
            <a:rect r="r" b="b" t="t" l="l"/>
            <a:pathLst>
              <a:path h="5870649" w="13652672">
                <a:moveTo>
                  <a:pt x="0" y="0"/>
                </a:moveTo>
                <a:lnTo>
                  <a:pt x="13652672" y="0"/>
                </a:lnTo>
                <a:lnTo>
                  <a:pt x="13652672" y="5870649"/>
                </a:lnTo>
                <a:lnTo>
                  <a:pt x="0" y="587064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7418">
            <a:off x="-77047" y="6691977"/>
            <a:ext cx="3588115" cy="3832433"/>
          </a:xfrm>
          <a:custGeom>
            <a:avLst/>
            <a:gdLst/>
            <a:ahLst/>
            <a:cxnLst/>
            <a:rect r="r" b="b" t="t" l="l"/>
            <a:pathLst>
              <a:path h="3832433" w="3588115">
                <a:moveTo>
                  <a:pt x="0" y="0"/>
                </a:moveTo>
                <a:lnTo>
                  <a:pt x="3588115" y="0"/>
                </a:lnTo>
                <a:lnTo>
                  <a:pt x="3588115" y="3832433"/>
                </a:lnTo>
                <a:lnTo>
                  <a:pt x="0" y="3832433"/>
                </a:lnTo>
                <a:lnTo>
                  <a:pt x="0" y="0"/>
                </a:lnTo>
                <a:close/>
              </a:path>
            </a:pathLst>
          </a:custGeom>
          <a:blipFill>
            <a:blip r:embed="rId11"/>
            <a:stretch>
              <a:fillRect l="0" t="0" r="0" b="0"/>
            </a:stretch>
          </a:blipFill>
        </p:spPr>
      </p:sp>
      <p:sp>
        <p:nvSpPr>
          <p:cNvPr name="Freeform 9" id="9"/>
          <p:cNvSpPr/>
          <p:nvPr/>
        </p:nvSpPr>
        <p:spPr>
          <a:xfrm flipH="false" flipV="false" rot="0">
            <a:off x="14952823" y="7606666"/>
            <a:ext cx="3030782" cy="2386052"/>
          </a:xfrm>
          <a:custGeom>
            <a:avLst/>
            <a:gdLst/>
            <a:ahLst/>
            <a:cxnLst/>
            <a:rect r="r" b="b" t="t" l="l"/>
            <a:pathLst>
              <a:path h="2386052" w="3030782">
                <a:moveTo>
                  <a:pt x="0" y="0"/>
                </a:moveTo>
                <a:lnTo>
                  <a:pt x="3030782" y="0"/>
                </a:lnTo>
                <a:lnTo>
                  <a:pt x="3030782" y="2386052"/>
                </a:lnTo>
                <a:lnTo>
                  <a:pt x="0" y="23860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TextBox 10" id="10"/>
          <p:cNvSpPr txBox="true"/>
          <p:nvPr/>
        </p:nvSpPr>
        <p:spPr>
          <a:xfrm rot="0">
            <a:off x="3553763" y="3378968"/>
            <a:ext cx="10265950" cy="5229225"/>
          </a:xfrm>
          <a:prstGeom prst="rect">
            <a:avLst/>
          </a:prstGeom>
        </p:spPr>
        <p:txBody>
          <a:bodyPr anchor="t" rtlCol="false" tIns="0" lIns="0" bIns="0" rIns="0">
            <a:spAutoFit/>
          </a:bodyPr>
          <a:lstStyle/>
          <a:p>
            <a:pPr algn="l" marL="647700" indent="-323850" lvl="1">
              <a:lnSpc>
                <a:spcPts val="3750"/>
              </a:lnSpc>
              <a:buFont typeface="Arial"/>
              <a:buChar char="•"/>
            </a:pPr>
            <a:r>
              <a:rPr lang="en-US" b="true" sz="3000">
                <a:solidFill>
                  <a:srgbClr val="000000"/>
                </a:solidFill>
                <a:latin typeface="Noto Sans Bold"/>
                <a:ea typeface="Noto Sans Bold"/>
                <a:cs typeface="Noto Sans Bold"/>
                <a:sym typeface="Noto Sans Bold"/>
              </a:rPr>
              <a:t>Kết nối: </a:t>
            </a:r>
            <a:r>
              <a:rPr lang="en-US" sz="3000">
                <a:solidFill>
                  <a:srgbClr val="000000"/>
                </a:solidFill>
                <a:latin typeface="Noto Sans"/>
                <a:ea typeface="Noto Sans"/>
                <a:cs typeface="Noto Sans"/>
                <a:sym typeface="Noto Sans"/>
              </a:rPr>
              <a:t>S</a:t>
            </a:r>
            <a:r>
              <a:rPr lang="en-US" sz="3000">
                <a:solidFill>
                  <a:srgbClr val="000000"/>
                </a:solidFill>
                <a:latin typeface="Noto Sans"/>
                <a:ea typeface="Noto Sans"/>
                <a:cs typeface="Noto Sans"/>
                <a:sym typeface="Noto Sans"/>
              </a:rPr>
              <a:t>ử dụng MongoClient để kết nối với cơ sở dữ liệu chotot_db.</a:t>
            </a:r>
          </a:p>
          <a:p>
            <a:pPr algn="l">
              <a:lnSpc>
                <a:spcPts val="3750"/>
              </a:lnSpc>
            </a:pPr>
            <a:r>
              <a:rPr lang="en-US" sz="3000">
                <a:solidFill>
                  <a:srgbClr val="000000"/>
                </a:solidFill>
                <a:latin typeface="Noto Sans"/>
                <a:ea typeface="Noto Sans"/>
                <a:cs typeface="Noto Sans"/>
                <a:sym typeface="Noto Sans"/>
              </a:rPr>
              <a:t> </a:t>
            </a:r>
          </a:p>
          <a:p>
            <a:pPr algn="l" marL="647700" indent="-323850" lvl="1">
              <a:lnSpc>
                <a:spcPts val="3750"/>
              </a:lnSpc>
              <a:buFont typeface="Arial"/>
              <a:buChar char="•"/>
            </a:pPr>
            <a:r>
              <a:rPr lang="en-US" b="true" sz="3000">
                <a:solidFill>
                  <a:srgbClr val="000000"/>
                </a:solidFill>
                <a:latin typeface="Noto Sans Bold"/>
                <a:ea typeface="Noto Sans Bold"/>
                <a:cs typeface="Noto Sans Bold"/>
                <a:sym typeface="Noto Sans Bold"/>
              </a:rPr>
              <a:t>Quản lý dữ liệu: </a:t>
            </a:r>
            <a:r>
              <a:rPr lang="en-US" sz="3000">
                <a:solidFill>
                  <a:srgbClr val="000000"/>
                </a:solidFill>
                <a:latin typeface="Noto Sans"/>
                <a:ea typeface="Noto Sans"/>
                <a:cs typeface="Noto Sans"/>
                <a:sym typeface="Noto Sans"/>
              </a:rPr>
              <a:t>Sử dụng cơ chế update_one với tùy chọn upsert=True dựa trên URL để chống trùng lặp dữ liệu.</a:t>
            </a:r>
          </a:p>
          <a:p>
            <a:pPr algn="l">
              <a:lnSpc>
                <a:spcPts val="3750"/>
              </a:lnSpc>
            </a:pPr>
            <a:r>
              <a:rPr lang="en-US" b="true" sz="3000">
                <a:solidFill>
                  <a:srgbClr val="000000"/>
                </a:solidFill>
                <a:latin typeface="Noto Sans Bold"/>
                <a:ea typeface="Noto Sans Bold"/>
                <a:cs typeface="Noto Sans Bold"/>
                <a:sym typeface="Noto Sans Bold"/>
              </a:rPr>
              <a:t> </a:t>
            </a:r>
          </a:p>
          <a:p>
            <a:pPr algn="l" marL="647700" indent="-323850" lvl="1">
              <a:lnSpc>
                <a:spcPts val="3750"/>
              </a:lnSpc>
              <a:buFont typeface="Arial"/>
              <a:buChar char="•"/>
            </a:pPr>
            <a:r>
              <a:rPr lang="en-US" b="true" sz="3000">
                <a:solidFill>
                  <a:srgbClr val="000000"/>
                </a:solidFill>
                <a:latin typeface="Noto Sans Bold"/>
                <a:ea typeface="Noto Sans Bold"/>
                <a:cs typeface="Noto Sans Bold"/>
                <a:sym typeface="Noto Sans Bold"/>
              </a:rPr>
              <a:t>Xuất dữ liệu: </a:t>
            </a:r>
            <a:r>
              <a:rPr lang="en-US" sz="3000">
                <a:solidFill>
                  <a:srgbClr val="000000"/>
                </a:solidFill>
                <a:latin typeface="Noto Sans"/>
                <a:ea typeface="Noto Sans"/>
                <a:cs typeface="Noto Sans"/>
                <a:sym typeface="Noto Sans"/>
              </a:rPr>
              <a:t>Chuyển đổi dữ liệu từ MongoDB sang định dạng CSV (chotot_oto_database.csv) để phục vụ cho các bước phân tích tiếp theo. </a:t>
            </a:r>
          </a:p>
          <a:p>
            <a:pPr algn="l">
              <a:lnSpc>
                <a:spcPts val="3750"/>
              </a:lnSpc>
            </a:pPr>
          </a:p>
        </p:txBody>
      </p:sp>
      <p:sp>
        <p:nvSpPr>
          <p:cNvPr name="TextBox 11" id="11"/>
          <p:cNvSpPr txBox="true"/>
          <p:nvPr/>
        </p:nvSpPr>
        <p:spPr>
          <a:xfrm rot="0">
            <a:off x="6625886" y="694588"/>
            <a:ext cx="5036228" cy="145541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LƯU TRỮ DỮ LIỆU (MONGODB)</a:t>
            </a:r>
          </a:p>
        </p:txBody>
      </p:sp>
      <p:sp>
        <p:nvSpPr>
          <p:cNvPr name="Freeform 12" id="12"/>
          <p:cNvSpPr/>
          <p:nvPr/>
        </p:nvSpPr>
        <p:spPr>
          <a:xfrm flipH="false" flipV="false" rot="0">
            <a:off x="16000837" y="-233314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AEEF1"/>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2941906" y="1921067"/>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5400000">
            <a:off x="9368210" y="7487632"/>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4" id="4"/>
          <p:cNvSpPr/>
          <p:nvPr/>
        </p:nvSpPr>
        <p:spPr>
          <a:xfrm flipH="false" flipV="false" rot="966095">
            <a:off x="723465" y="8835830"/>
            <a:ext cx="610469" cy="844940"/>
          </a:xfrm>
          <a:custGeom>
            <a:avLst/>
            <a:gdLst/>
            <a:ahLst/>
            <a:cxnLst/>
            <a:rect r="r" b="b" t="t" l="l"/>
            <a:pathLst>
              <a:path h="844940" w="610469">
                <a:moveTo>
                  <a:pt x="0" y="0"/>
                </a:moveTo>
                <a:lnTo>
                  <a:pt x="610470" y="0"/>
                </a:lnTo>
                <a:lnTo>
                  <a:pt x="610470" y="844940"/>
                </a:lnTo>
                <a:lnTo>
                  <a:pt x="0" y="8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4799028" y="-1339888"/>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7" id="7"/>
          <p:cNvSpPr/>
          <p:nvPr/>
        </p:nvSpPr>
        <p:spPr>
          <a:xfrm flipH="false" flipV="false" rot="0">
            <a:off x="5308188" y="418532"/>
            <a:ext cx="7764932" cy="1912114"/>
          </a:xfrm>
          <a:custGeom>
            <a:avLst/>
            <a:gdLst/>
            <a:ahLst/>
            <a:cxnLst/>
            <a:rect r="r" b="b" t="t" l="l"/>
            <a:pathLst>
              <a:path h="1912114" w="7764932">
                <a:moveTo>
                  <a:pt x="0" y="0"/>
                </a:moveTo>
                <a:lnTo>
                  <a:pt x="7764932" y="0"/>
                </a:lnTo>
                <a:lnTo>
                  <a:pt x="7764932" y="1912115"/>
                </a:lnTo>
                <a:lnTo>
                  <a:pt x="0" y="19121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1816714" y="2793070"/>
            <a:ext cx="5442586" cy="5809571"/>
            <a:chOff x="0" y="0"/>
            <a:chExt cx="1433438" cy="1530093"/>
          </a:xfrm>
        </p:grpSpPr>
        <p:sp>
          <p:nvSpPr>
            <p:cNvPr name="Freeform 9" id="9"/>
            <p:cNvSpPr/>
            <p:nvPr/>
          </p:nvSpPr>
          <p:spPr>
            <a:xfrm flipH="false" flipV="false" rot="0">
              <a:off x="0" y="0"/>
              <a:ext cx="1433438" cy="1530093"/>
            </a:xfrm>
            <a:custGeom>
              <a:avLst/>
              <a:gdLst/>
              <a:ahLst/>
              <a:cxnLst/>
              <a:rect r="r" b="b" t="t" l="l"/>
              <a:pathLst>
                <a:path h="1530093" w="1433438">
                  <a:moveTo>
                    <a:pt x="72546" y="0"/>
                  </a:moveTo>
                  <a:lnTo>
                    <a:pt x="1360892" y="0"/>
                  </a:lnTo>
                  <a:cubicBezTo>
                    <a:pt x="1380133" y="0"/>
                    <a:pt x="1398585" y="7643"/>
                    <a:pt x="1412190" y="21248"/>
                  </a:cubicBezTo>
                  <a:cubicBezTo>
                    <a:pt x="1425795" y="34853"/>
                    <a:pt x="1433438" y="53306"/>
                    <a:pt x="1433438" y="72546"/>
                  </a:cubicBezTo>
                  <a:lnTo>
                    <a:pt x="1433438" y="1457547"/>
                  </a:lnTo>
                  <a:cubicBezTo>
                    <a:pt x="1433438" y="1476787"/>
                    <a:pt x="1425795" y="1495240"/>
                    <a:pt x="1412190" y="1508845"/>
                  </a:cubicBezTo>
                  <a:cubicBezTo>
                    <a:pt x="1398585" y="1522450"/>
                    <a:pt x="1380133" y="1530093"/>
                    <a:pt x="1360892" y="1530093"/>
                  </a:cubicBezTo>
                  <a:lnTo>
                    <a:pt x="72546" y="1530093"/>
                  </a:lnTo>
                  <a:cubicBezTo>
                    <a:pt x="53306" y="1530093"/>
                    <a:pt x="34853" y="1522450"/>
                    <a:pt x="21248" y="1508845"/>
                  </a:cubicBezTo>
                  <a:cubicBezTo>
                    <a:pt x="7643" y="1495240"/>
                    <a:pt x="0" y="1476787"/>
                    <a:pt x="0" y="1457547"/>
                  </a:cubicBezTo>
                  <a:lnTo>
                    <a:pt x="0" y="72546"/>
                  </a:lnTo>
                  <a:cubicBezTo>
                    <a:pt x="0" y="53306"/>
                    <a:pt x="7643" y="34853"/>
                    <a:pt x="21248" y="21248"/>
                  </a:cubicBezTo>
                  <a:cubicBezTo>
                    <a:pt x="34853" y="7643"/>
                    <a:pt x="53306" y="0"/>
                    <a:pt x="72546" y="0"/>
                  </a:cubicBezTo>
                  <a:close/>
                </a:path>
              </a:pathLst>
            </a:custGeom>
            <a:solidFill>
              <a:srgbClr val="BBDDFA"/>
            </a:solidFill>
          </p:spPr>
        </p:sp>
        <p:sp>
          <p:nvSpPr>
            <p:cNvPr name="TextBox 10" id="10"/>
            <p:cNvSpPr txBox="true"/>
            <p:nvPr/>
          </p:nvSpPr>
          <p:spPr>
            <a:xfrm>
              <a:off x="0" y="66675"/>
              <a:ext cx="1433438" cy="1463418"/>
            </a:xfrm>
            <a:prstGeom prst="rect">
              <a:avLst/>
            </a:prstGeom>
          </p:spPr>
          <p:txBody>
            <a:bodyPr anchor="ctr" rtlCol="false" tIns="50800" lIns="50800" bIns="50800" rIns="50800"/>
            <a:lstStyle/>
            <a:p>
              <a:pPr algn="ctr">
                <a:lnSpc>
                  <a:spcPts val="2185"/>
                </a:lnSpc>
              </a:pPr>
            </a:p>
          </p:txBody>
        </p:sp>
      </p:grpSp>
      <p:sp>
        <p:nvSpPr>
          <p:cNvPr name="Freeform 11" id="11"/>
          <p:cNvSpPr/>
          <p:nvPr/>
        </p:nvSpPr>
        <p:spPr>
          <a:xfrm flipH="false" flipV="false" rot="0">
            <a:off x="1339764" y="2647241"/>
            <a:ext cx="10275755" cy="6101229"/>
          </a:xfrm>
          <a:custGeom>
            <a:avLst/>
            <a:gdLst/>
            <a:ahLst/>
            <a:cxnLst/>
            <a:rect r="r" b="b" t="t" l="l"/>
            <a:pathLst>
              <a:path h="6101229" w="10275755">
                <a:moveTo>
                  <a:pt x="0" y="0"/>
                </a:moveTo>
                <a:lnTo>
                  <a:pt x="10275754" y="0"/>
                </a:lnTo>
                <a:lnTo>
                  <a:pt x="10275754" y="6101229"/>
                </a:lnTo>
                <a:lnTo>
                  <a:pt x="0" y="6101229"/>
                </a:lnTo>
                <a:lnTo>
                  <a:pt x="0" y="0"/>
                </a:lnTo>
                <a:close/>
              </a:path>
            </a:pathLst>
          </a:custGeom>
          <a:blipFill>
            <a:blip r:embed="rId9"/>
            <a:stretch>
              <a:fillRect l="0" t="0" r="0" b="0"/>
            </a:stretch>
          </a:blipFill>
        </p:spPr>
      </p:sp>
      <p:sp>
        <p:nvSpPr>
          <p:cNvPr name="TextBox 12" id="12"/>
          <p:cNvSpPr txBox="true"/>
          <p:nvPr/>
        </p:nvSpPr>
        <p:spPr>
          <a:xfrm rot="0">
            <a:off x="6477641" y="468150"/>
            <a:ext cx="5589221" cy="219836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 PHÂN TÍCH DỮ LIỆU (EDA) </a:t>
            </a:r>
          </a:p>
          <a:p>
            <a:pPr algn="ctr">
              <a:lnSpc>
                <a:spcPts val="5880"/>
              </a:lnSpc>
            </a:pPr>
          </a:p>
        </p:txBody>
      </p:sp>
      <p:sp>
        <p:nvSpPr>
          <p:cNvPr name="TextBox 13" id="13"/>
          <p:cNvSpPr txBox="true"/>
          <p:nvPr/>
        </p:nvSpPr>
        <p:spPr>
          <a:xfrm rot="0">
            <a:off x="12068446" y="3328726"/>
            <a:ext cx="4967823" cy="1893570"/>
          </a:xfrm>
          <a:prstGeom prst="rect">
            <a:avLst/>
          </a:prstGeom>
        </p:spPr>
        <p:txBody>
          <a:bodyPr anchor="t" rtlCol="false" tIns="0" lIns="0" bIns="0" rIns="0">
            <a:spAutoFit/>
          </a:bodyPr>
          <a:lstStyle/>
          <a:p>
            <a:pPr algn="just">
              <a:lnSpc>
                <a:spcPts val="3779"/>
              </a:lnSpc>
            </a:pPr>
            <a:r>
              <a:rPr lang="en-US" sz="2699">
                <a:solidFill>
                  <a:srgbClr val="000000"/>
                </a:solidFill>
                <a:latin typeface="Noto Sans"/>
                <a:ea typeface="Noto Sans"/>
                <a:cs typeface="Noto Sans"/>
                <a:sym typeface="Noto Sans"/>
              </a:rPr>
              <a:t>Toyota, Ford, Kia và VinFast chiếm nhiều tin đăng nhất, cho thấy xe phổ thông chiếm ưu thế trên thị trường ô tô cũ.</a:t>
            </a:r>
          </a:p>
        </p:txBody>
      </p:sp>
      <p:sp>
        <p:nvSpPr>
          <p:cNvPr name="TextBox 14" id="14"/>
          <p:cNvSpPr txBox="true"/>
          <p:nvPr/>
        </p:nvSpPr>
        <p:spPr>
          <a:xfrm rot="0">
            <a:off x="12054095" y="5745131"/>
            <a:ext cx="4953473" cy="1819910"/>
          </a:xfrm>
          <a:prstGeom prst="rect">
            <a:avLst/>
          </a:prstGeom>
        </p:spPr>
        <p:txBody>
          <a:bodyPr anchor="t" rtlCol="false" tIns="0" lIns="0" bIns="0" rIns="0">
            <a:spAutoFit/>
          </a:bodyPr>
          <a:lstStyle/>
          <a:p>
            <a:pPr algn="just">
              <a:lnSpc>
                <a:spcPts val="3639"/>
              </a:lnSpc>
            </a:pPr>
            <a:r>
              <a:rPr lang="en-US" sz="2599" b="true">
                <a:solidFill>
                  <a:srgbClr val="000000"/>
                </a:solidFill>
                <a:latin typeface="Noto Sans Bold"/>
                <a:ea typeface="Noto Sans Bold"/>
                <a:cs typeface="Noto Sans Bold"/>
                <a:sym typeface="Noto Sans Bold"/>
              </a:rPr>
              <a:t>Kết luận:</a:t>
            </a:r>
            <a:r>
              <a:rPr lang="en-US" sz="2599">
                <a:solidFill>
                  <a:srgbClr val="000000"/>
                </a:solidFill>
                <a:latin typeface="Noto Sans"/>
                <a:ea typeface="Noto Sans"/>
                <a:cs typeface="Noto Sans"/>
                <a:sym typeface="Noto Sans"/>
              </a:rPr>
              <a:t> Giúp xác định các hãng xe có tính thanh khoản cao, hỗ trợ phân tích thị trường và quyết định mua bán.</a:t>
            </a:r>
          </a:p>
        </p:txBody>
      </p:sp>
      <p:sp>
        <p:nvSpPr>
          <p:cNvPr name="TextBox 15" id="15"/>
          <p:cNvSpPr txBox="true"/>
          <p:nvPr/>
        </p:nvSpPr>
        <p:spPr>
          <a:xfrm rot="0">
            <a:off x="4198230" y="8809990"/>
            <a:ext cx="4558821" cy="448310"/>
          </a:xfrm>
          <a:prstGeom prst="rect">
            <a:avLst/>
          </a:prstGeom>
        </p:spPr>
        <p:txBody>
          <a:bodyPr anchor="t" rtlCol="false" tIns="0" lIns="0" bIns="0" rIns="0">
            <a:spAutoFit/>
          </a:bodyPr>
          <a:lstStyle/>
          <a:p>
            <a:pPr algn="ctr">
              <a:lnSpc>
                <a:spcPts val="3640"/>
              </a:lnSpc>
            </a:pPr>
            <a:r>
              <a:rPr lang="en-US" sz="2600" i="true">
                <a:solidFill>
                  <a:srgbClr val="000000"/>
                </a:solidFill>
                <a:latin typeface="Noto Sans Italics"/>
                <a:ea typeface="Noto Sans Italics"/>
                <a:cs typeface="Noto Sans Italics"/>
                <a:sym typeface="Noto Sans Italics"/>
              </a:rPr>
              <a:t>Hình biểu đồ top các hãng xe</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CBDCEA"/>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4615274" y="2198178"/>
            <a:ext cx="5397303" cy="5890645"/>
          </a:xfrm>
          <a:custGeom>
            <a:avLst/>
            <a:gdLst/>
            <a:ahLst/>
            <a:cxnLst/>
            <a:rect r="r" b="b" t="t" l="l"/>
            <a:pathLst>
              <a:path h="5890645" w="5397303">
                <a:moveTo>
                  <a:pt x="0" y="0"/>
                </a:moveTo>
                <a:lnTo>
                  <a:pt x="5397303" y="0"/>
                </a:lnTo>
                <a:lnTo>
                  <a:pt x="5397303" y="5890644"/>
                </a:lnTo>
                <a:lnTo>
                  <a:pt x="0" y="5890644"/>
                </a:lnTo>
                <a:lnTo>
                  <a:pt x="0" y="0"/>
                </a:lnTo>
                <a:close/>
              </a:path>
            </a:pathLst>
          </a:custGeom>
          <a:blipFill>
            <a:blip r:embed="rId2"/>
            <a:stretch>
              <a:fillRect l="0" t="0" r="0" b="0"/>
            </a:stretch>
          </a:blipFill>
        </p:spPr>
      </p:sp>
      <p:sp>
        <p:nvSpPr>
          <p:cNvPr name="Freeform 3" id="3"/>
          <p:cNvSpPr/>
          <p:nvPr/>
        </p:nvSpPr>
        <p:spPr>
          <a:xfrm flipH="false" flipV="false" rot="5400000">
            <a:off x="9532632" y="6312978"/>
            <a:ext cx="5397303" cy="5890645"/>
          </a:xfrm>
          <a:custGeom>
            <a:avLst/>
            <a:gdLst/>
            <a:ahLst/>
            <a:cxnLst/>
            <a:rect r="r" b="b" t="t" l="l"/>
            <a:pathLst>
              <a:path h="5890645" w="5397303">
                <a:moveTo>
                  <a:pt x="0" y="0"/>
                </a:moveTo>
                <a:lnTo>
                  <a:pt x="5397304" y="0"/>
                </a:lnTo>
                <a:lnTo>
                  <a:pt x="5397304" y="5890644"/>
                </a:lnTo>
                <a:lnTo>
                  <a:pt x="0" y="5890644"/>
                </a:lnTo>
                <a:lnTo>
                  <a:pt x="0" y="0"/>
                </a:lnTo>
                <a:close/>
              </a:path>
            </a:pathLst>
          </a:custGeom>
          <a:blipFill>
            <a:blip r:embed="rId2"/>
            <a:stretch>
              <a:fillRect l="0" t="0" r="0" b="0"/>
            </a:stretch>
          </a:blipFill>
        </p:spPr>
      </p:sp>
      <p:sp>
        <p:nvSpPr>
          <p:cNvPr name="Freeform 4" id="4"/>
          <p:cNvSpPr/>
          <p:nvPr/>
        </p:nvSpPr>
        <p:spPr>
          <a:xfrm flipH="false" flipV="false" rot="966095">
            <a:off x="313036" y="121880"/>
            <a:ext cx="610469" cy="844940"/>
          </a:xfrm>
          <a:custGeom>
            <a:avLst/>
            <a:gdLst/>
            <a:ahLst/>
            <a:cxnLst/>
            <a:rect r="r" b="b" t="t" l="l"/>
            <a:pathLst>
              <a:path h="844940" w="610469">
                <a:moveTo>
                  <a:pt x="0" y="0"/>
                </a:moveTo>
                <a:lnTo>
                  <a:pt x="610470" y="0"/>
                </a:lnTo>
                <a:lnTo>
                  <a:pt x="610470" y="844940"/>
                </a:lnTo>
                <a:lnTo>
                  <a:pt x="0" y="8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3002110" y="7237457"/>
            <a:ext cx="5287974" cy="5493999"/>
          </a:xfrm>
          <a:custGeom>
            <a:avLst/>
            <a:gdLst/>
            <a:ahLst/>
            <a:cxnLst/>
            <a:rect r="r" b="b" t="t" l="l"/>
            <a:pathLst>
              <a:path h="5493999" w="5287974">
                <a:moveTo>
                  <a:pt x="0" y="0"/>
                </a:moveTo>
                <a:lnTo>
                  <a:pt x="5287975" y="0"/>
                </a:lnTo>
                <a:lnTo>
                  <a:pt x="5287975" y="5494000"/>
                </a:lnTo>
                <a:lnTo>
                  <a:pt x="0" y="549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578125" y="-1339888"/>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7" id="7"/>
          <p:cNvSpPr/>
          <p:nvPr/>
        </p:nvSpPr>
        <p:spPr>
          <a:xfrm flipH="false" flipV="false" rot="0">
            <a:off x="5308188" y="418532"/>
            <a:ext cx="7764932" cy="1912114"/>
          </a:xfrm>
          <a:custGeom>
            <a:avLst/>
            <a:gdLst/>
            <a:ahLst/>
            <a:cxnLst/>
            <a:rect r="r" b="b" t="t" l="l"/>
            <a:pathLst>
              <a:path h="1912114" w="7764932">
                <a:moveTo>
                  <a:pt x="0" y="0"/>
                </a:moveTo>
                <a:lnTo>
                  <a:pt x="7764932" y="0"/>
                </a:lnTo>
                <a:lnTo>
                  <a:pt x="7764932" y="1912115"/>
                </a:lnTo>
                <a:lnTo>
                  <a:pt x="0" y="19121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1926735" y="2666519"/>
            <a:ext cx="5332565" cy="5809571"/>
            <a:chOff x="0" y="0"/>
            <a:chExt cx="1404462" cy="1530093"/>
          </a:xfrm>
        </p:grpSpPr>
        <p:sp>
          <p:nvSpPr>
            <p:cNvPr name="Freeform 9" id="9"/>
            <p:cNvSpPr/>
            <p:nvPr/>
          </p:nvSpPr>
          <p:spPr>
            <a:xfrm flipH="false" flipV="false" rot="0">
              <a:off x="0" y="0"/>
              <a:ext cx="1404462" cy="1530093"/>
            </a:xfrm>
            <a:custGeom>
              <a:avLst/>
              <a:gdLst/>
              <a:ahLst/>
              <a:cxnLst/>
              <a:rect r="r" b="b" t="t" l="l"/>
              <a:pathLst>
                <a:path h="1530093" w="1404462">
                  <a:moveTo>
                    <a:pt x="74043" y="0"/>
                  </a:moveTo>
                  <a:lnTo>
                    <a:pt x="1330419" y="0"/>
                  </a:lnTo>
                  <a:cubicBezTo>
                    <a:pt x="1371311" y="0"/>
                    <a:pt x="1404462" y="33150"/>
                    <a:pt x="1404462" y="74043"/>
                  </a:cubicBezTo>
                  <a:lnTo>
                    <a:pt x="1404462" y="1456050"/>
                  </a:lnTo>
                  <a:cubicBezTo>
                    <a:pt x="1404462" y="1496943"/>
                    <a:pt x="1371311" y="1530093"/>
                    <a:pt x="1330419" y="1530093"/>
                  </a:cubicBezTo>
                  <a:lnTo>
                    <a:pt x="74043" y="1530093"/>
                  </a:lnTo>
                  <a:cubicBezTo>
                    <a:pt x="33150" y="1530093"/>
                    <a:pt x="0" y="1496943"/>
                    <a:pt x="0" y="1456050"/>
                  </a:cubicBezTo>
                  <a:lnTo>
                    <a:pt x="0" y="74043"/>
                  </a:lnTo>
                  <a:cubicBezTo>
                    <a:pt x="0" y="33150"/>
                    <a:pt x="33150" y="0"/>
                    <a:pt x="74043" y="0"/>
                  </a:cubicBezTo>
                  <a:close/>
                </a:path>
              </a:pathLst>
            </a:custGeom>
            <a:solidFill>
              <a:srgbClr val="99B9FF"/>
            </a:solidFill>
          </p:spPr>
        </p:sp>
        <p:sp>
          <p:nvSpPr>
            <p:cNvPr name="TextBox 10" id="10"/>
            <p:cNvSpPr txBox="true"/>
            <p:nvPr/>
          </p:nvSpPr>
          <p:spPr>
            <a:xfrm>
              <a:off x="0" y="66675"/>
              <a:ext cx="1404462" cy="1463418"/>
            </a:xfrm>
            <a:prstGeom prst="rect">
              <a:avLst/>
            </a:prstGeom>
          </p:spPr>
          <p:txBody>
            <a:bodyPr anchor="ctr" rtlCol="false" tIns="50800" lIns="50800" bIns="50800" rIns="50800"/>
            <a:lstStyle/>
            <a:p>
              <a:pPr algn="ctr">
                <a:lnSpc>
                  <a:spcPts val="2185"/>
                </a:lnSpc>
              </a:pPr>
            </a:p>
          </p:txBody>
        </p:sp>
      </p:grpSp>
      <p:sp>
        <p:nvSpPr>
          <p:cNvPr name="Freeform 11" id="11"/>
          <p:cNvSpPr/>
          <p:nvPr/>
        </p:nvSpPr>
        <p:spPr>
          <a:xfrm flipH="false" flipV="false" rot="-2700000">
            <a:off x="15644013" y="-2031079"/>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1550929" y="2580548"/>
            <a:ext cx="9532292" cy="5981513"/>
          </a:xfrm>
          <a:custGeom>
            <a:avLst/>
            <a:gdLst/>
            <a:ahLst/>
            <a:cxnLst/>
            <a:rect r="r" b="b" t="t" l="l"/>
            <a:pathLst>
              <a:path h="5981513" w="9532292">
                <a:moveTo>
                  <a:pt x="0" y="0"/>
                </a:moveTo>
                <a:lnTo>
                  <a:pt x="9532291" y="0"/>
                </a:lnTo>
                <a:lnTo>
                  <a:pt x="9532291" y="5981513"/>
                </a:lnTo>
                <a:lnTo>
                  <a:pt x="0" y="5981513"/>
                </a:lnTo>
                <a:lnTo>
                  <a:pt x="0" y="0"/>
                </a:lnTo>
                <a:close/>
              </a:path>
            </a:pathLst>
          </a:custGeom>
          <a:blipFill>
            <a:blip r:embed="rId9"/>
            <a:stretch>
              <a:fillRect l="0" t="0" r="0" b="0"/>
            </a:stretch>
          </a:blipFill>
        </p:spPr>
      </p:sp>
      <p:sp>
        <p:nvSpPr>
          <p:cNvPr name="TextBox 13" id="13"/>
          <p:cNvSpPr txBox="true"/>
          <p:nvPr/>
        </p:nvSpPr>
        <p:spPr>
          <a:xfrm rot="0">
            <a:off x="6477641" y="468150"/>
            <a:ext cx="5589221" cy="219836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 PHÂN TÍCH DỮ LIỆU (EDA) </a:t>
            </a:r>
          </a:p>
          <a:p>
            <a:pPr algn="ctr">
              <a:lnSpc>
                <a:spcPts val="5880"/>
              </a:lnSpc>
            </a:pPr>
          </a:p>
        </p:txBody>
      </p:sp>
      <p:sp>
        <p:nvSpPr>
          <p:cNvPr name="TextBox 14" id="14"/>
          <p:cNvSpPr txBox="true"/>
          <p:nvPr/>
        </p:nvSpPr>
        <p:spPr>
          <a:xfrm rot="0">
            <a:off x="12231284" y="3246811"/>
            <a:ext cx="4723467" cy="2066925"/>
          </a:xfrm>
          <a:prstGeom prst="rect">
            <a:avLst/>
          </a:prstGeom>
        </p:spPr>
        <p:txBody>
          <a:bodyPr anchor="t" rtlCol="false" tIns="0" lIns="0" bIns="0" rIns="0">
            <a:spAutoFit/>
          </a:bodyPr>
          <a:lstStyle/>
          <a:p>
            <a:pPr algn="just">
              <a:lnSpc>
                <a:spcPts val="4199"/>
              </a:lnSpc>
            </a:pPr>
            <a:r>
              <a:rPr lang="en-US" sz="2999">
                <a:solidFill>
                  <a:srgbClr val="000000"/>
                </a:solidFill>
                <a:latin typeface="Noto Sans"/>
                <a:ea typeface="Noto Sans"/>
                <a:cs typeface="Noto Sans"/>
                <a:sym typeface="Noto Sans"/>
              </a:rPr>
              <a:t>Giá xe có xu hướng tăng t</a:t>
            </a:r>
            <a:r>
              <a:rPr lang="en-US" sz="2999">
                <a:solidFill>
                  <a:srgbClr val="000000"/>
                </a:solidFill>
                <a:latin typeface="Noto Sans"/>
                <a:ea typeface="Noto Sans"/>
                <a:cs typeface="Noto Sans"/>
                <a:sym typeface="Noto Sans"/>
              </a:rPr>
              <a:t>heo năm sản xuất, đặc biệt tăng mạnh sau năm 52015.</a:t>
            </a:r>
          </a:p>
        </p:txBody>
      </p:sp>
      <p:sp>
        <p:nvSpPr>
          <p:cNvPr name="TextBox 15" id="15"/>
          <p:cNvSpPr txBox="true"/>
          <p:nvPr/>
        </p:nvSpPr>
        <p:spPr>
          <a:xfrm rot="0">
            <a:off x="12231284" y="5775226"/>
            <a:ext cx="4723467" cy="2066925"/>
          </a:xfrm>
          <a:prstGeom prst="rect">
            <a:avLst/>
          </a:prstGeom>
        </p:spPr>
        <p:txBody>
          <a:bodyPr anchor="t" rtlCol="false" tIns="0" lIns="0" bIns="0" rIns="0">
            <a:spAutoFit/>
          </a:bodyPr>
          <a:lstStyle/>
          <a:p>
            <a:pPr algn="just">
              <a:lnSpc>
                <a:spcPts val="4199"/>
              </a:lnSpc>
            </a:pPr>
            <a:r>
              <a:rPr lang="en-US" sz="2999" b="true">
                <a:solidFill>
                  <a:srgbClr val="000000"/>
                </a:solidFill>
                <a:latin typeface="Noto Sans Bold"/>
                <a:ea typeface="Noto Sans Bold"/>
                <a:cs typeface="Noto Sans Bold"/>
                <a:sym typeface="Noto Sans Bold"/>
              </a:rPr>
              <a:t>Kết luận: </a:t>
            </a:r>
            <a:r>
              <a:rPr lang="en-US" sz="2999">
                <a:solidFill>
                  <a:srgbClr val="000000"/>
                </a:solidFill>
                <a:latin typeface="Noto Sans"/>
                <a:ea typeface="Noto Sans"/>
                <a:cs typeface="Noto Sans"/>
                <a:sym typeface="Noto Sans"/>
              </a:rPr>
              <a:t>Hỗ trợ ước lượng, so sán</a:t>
            </a:r>
            <a:r>
              <a:rPr lang="en-US" sz="2999">
                <a:solidFill>
                  <a:srgbClr val="000000"/>
                </a:solidFill>
                <a:latin typeface="Noto Sans"/>
                <a:ea typeface="Noto Sans"/>
                <a:cs typeface="Noto Sans"/>
                <a:sym typeface="Noto Sans"/>
              </a:rPr>
              <a:t>h và đánh giá mức giá xe hợp lý trên thị trường.</a:t>
            </a:r>
          </a:p>
        </p:txBody>
      </p:sp>
      <p:sp>
        <p:nvSpPr>
          <p:cNvPr name="TextBox 16" id="16"/>
          <p:cNvSpPr txBox="true"/>
          <p:nvPr/>
        </p:nvSpPr>
        <p:spPr>
          <a:xfrm rot="0">
            <a:off x="3413419" y="8615592"/>
            <a:ext cx="6128445" cy="448310"/>
          </a:xfrm>
          <a:prstGeom prst="rect">
            <a:avLst/>
          </a:prstGeom>
        </p:spPr>
        <p:txBody>
          <a:bodyPr anchor="t" rtlCol="false" tIns="0" lIns="0" bIns="0" rIns="0">
            <a:spAutoFit/>
          </a:bodyPr>
          <a:lstStyle/>
          <a:p>
            <a:pPr algn="ctr">
              <a:lnSpc>
                <a:spcPts val="3640"/>
              </a:lnSpc>
            </a:pPr>
            <a:r>
              <a:rPr lang="en-US" sz="2600" i="true">
                <a:solidFill>
                  <a:srgbClr val="000000"/>
                </a:solidFill>
                <a:latin typeface="Noto Sans Italics"/>
                <a:ea typeface="Noto Sans Italics"/>
                <a:cs typeface="Noto Sans Italics"/>
                <a:sym typeface="Noto Sans Italics"/>
              </a:rPr>
              <a:t>Biểu đồ giá trung bình theo năm sản xuất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7FB8E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621502" y="7212579"/>
            <a:ext cx="5397303" cy="5890645"/>
          </a:xfrm>
          <a:custGeom>
            <a:avLst/>
            <a:gdLst/>
            <a:ahLst/>
            <a:cxnLst/>
            <a:rect r="r" b="b" t="t" l="l"/>
            <a:pathLst>
              <a:path h="5890645" w="5397303">
                <a:moveTo>
                  <a:pt x="0" y="0"/>
                </a:moveTo>
                <a:lnTo>
                  <a:pt x="5397303" y="0"/>
                </a:lnTo>
                <a:lnTo>
                  <a:pt x="5397303" y="5890644"/>
                </a:lnTo>
                <a:lnTo>
                  <a:pt x="0" y="5890644"/>
                </a:lnTo>
                <a:lnTo>
                  <a:pt x="0" y="0"/>
                </a:lnTo>
                <a:close/>
              </a:path>
            </a:pathLst>
          </a:custGeom>
          <a:blipFill>
            <a:blip r:embed="rId2"/>
            <a:stretch>
              <a:fillRect l="0" t="0" r="0" b="0"/>
            </a:stretch>
          </a:blipFill>
        </p:spPr>
      </p:sp>
      <p:sp>
        <p:nvSpPr>
          <p:cNvPr name="Freeform 3" id="3"/>
          <p:cNvSpPr/>
          <p:nvPr/>
        </p:nvSpPr>
        <p:spPr>
          <a:xfrm flipH="false" flipV="false" rot="5400000">
            <a:off x="6282761" y="770767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4" id="4"/>
          <p:cNvSpPr/>
          <p:nvPr/>
        </p:nvSpPr>
        <p:spPr>
          <a:xfrm flipH="false" flipV="false" rot="966095">
            <a:off x="723465" y="8712016"/>
            <a:ext cx="610469" cy="844940"/>
          </a:xfrm>
          <a:custGeom>
            <a:avLst/>
            <a:gdLst/>
            <a:ahLst/>
            <a:cxnLst/>
            <a:rect r="r" b="b" t="t" l="l"/>
            <a:pathLst>
              <a:path h="844940" w="610469">
                <a:moveTo>
                  <a:pt x="0" y="0"/>
                </a:moveTo>
                <a:lnTo>
                  <a:pt x="610470" y="0"/>
                </a:lnTo>
                <a:lnTo>
                  <a:pt x="610470" y="844941"/>
                </a:lnTo>
                <a:lnTo>
                  <a:pt x="0" y="84494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2700000">
            <a:off x="16058248" y="6511300"/>
            <a:ext cx="5287974" cy="5493999"/>
          </a:xfrm>
          <a:custGeom>
            <a:avLst/>
            <a:gdLst/>
            <a:ahLst/>
            <a:cxnLst/>
            <a:rect r="r" b="b" t="t" l="l"/>
            <a:pathLst>
              <a:path h="5493999" w="5287974">
                <a:moveTo>
                  <a:pt x="0" y="0"/>
                </a:moveTo>
                <a:lnTo>
                  <a:pt x="5287974" y="0"/>
                </a:lnTo>
                <a:lnTo>
                  <a:pt x="5287974" y="5494000"/>
                </a:lnTo>
                <a:lnTo>
                  <a:pt x="0" y="549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5400000">
            <a:off x="12644026" y="-1339888"/>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7" id="7"/>
          <p:cNvSpPr/>
          <p:nvPr/>
        </p:nvSpPr>
        <p:spPr>
          <a:xfrm flipH="false" flipV="false" rot="0">
            <a:off x="5308188" y="418532"/>
            <a:ext cx="7764932" cy="1912114"/>
          </a:xfrm>
          <a:custGeom>
            <a:avLst/>
            <a:gdLst/>
            <a:ahLst/>
            <a:cxnLst/>
            <a:rect r="r" b="b" t="t" l="l"/>
            <a:pathLst>
              <a:path h="1912114" w="7764932">
                <a:moveTo>
                  <a:pt x="0" y="0"/>
                </a:moveTo>
                <a:lnTo>
                  <a:pt x="7764932" y="0"/>
                </a:lnTo>
                <a:lnTo>
                  <a:pt x="7764932" y="1912115"/>
                </a:lnTo>
                <a:lnTo>
                  <a:pt x="0" y="19121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nvGrpSpPr>
          <p:cNvPr name="Group 8" id="8"/>
          <p:cNvGrpSpPr/>
          <p:nvPr/>
        </p:nvGrpSpPr>
        <p:grpSpPr>
          <a:xfrm rot="0">
            <a:off x="11581924" y="2666519"/>
            <a:ext cx="5826686" cy="6467967"/>
            <a:chOff x="0" y="0"/>
            <a:chExt cx="1534601" cy="1703498"/>
          </a:xfrm>
        </p:grpSpPr>
        <p:sp>
          <p:nvSpPr>
            <p:cNvPr name="Freeform 9" id="9"/>
            <p:cNvSpPr/>
            <p:nvPr/>
          </p:nvSpPr>
          <p:spPr>
            <a:xfrm flipH="false" flipV="false" rot="0">
              <a:off x="0" y="0"/>
              <a:ext cx="1534601" cy="1703498"/>
            </a:xfrm>
            <a:custGeom>
              <a:avLst/>
              <a:gdLst/>
              <a:ahLst/>
              <a:cxnLst/>
              <a:rect r="r" b="b" t="t" l="l"/>
              <a:pathLst>
                <a:path h="1703498" w="1534601">
                  <a:moveTo>
                    <a:pt x="67764" y="0"/>
                  </a:moveTo>
                  <a:lnTo>
                    <a:pt x="1466837" y="0"/>
                  </a:lnTo>
                  <a:cubicBezTo>
                    <a:pt x="1484809" y="0"/>
                    <a:pt x="1502045" y="7139"/>
                    <a:pt x="1514753" y="19848"/>
                  </a:cubicBezTo>
                  <a:cubicBezTo>
                    <a:pt x="1527461" y="32556"/>
                    <a:pt x="1534601" y="49792"/>
                    <a:pt x="1534601" y="67764"/>
                  </a:cubicBezTo>
                  <a:lnTo>
                    <a:pt x="1534601" y="1635734"/>
                  </a:lnTo>
                  <a:cubicBezTo>
                    <a:pt x="1534601" y="1673159"/>
                    <a:pt x="1504262" y="1703498"/>
                    <a:pt x="1466837" y="1703498"/>
                  </a:cubicBezTo>
                  <a:lnTo>
                    <a:pt x="67764" y="1703498"/>
                  </a:lnTo>
                  <a:cubicBezTo>
                    <a:pt x="49792" y="1703498"/>
                    <a:pt x="32556" y="1696358"/>
                    <a:pt x="19848" y="1683650"/>
                  </a:cubicBezTo>
                  <a:cubicBezTo>
                    <a:pt x="7139" y="1670942"/>
                    <a:pt x="0" y="1653706"/>
                    <a:pt x="0" y="1635734"/>
                  </a:cubicBezTo>
                  <a:lnTo>
                    <a:pt x="0" y="67764"/>
                  </a:lnTo>
                  <a:cubicBezTo>
                    <a:pt x="0" y="49792"/>
                    <a:pt x="7139" y="32556"/>
                    <a:pt x="19848" y="19848"/>
                  </a:cubicBezTo>
                  <a:cubicBezTo>
                    <a:pt x="32556" y="7139"/>
                    <a:pt x="49792" y="0"/>
                    <a:pt x="67764" y="0"/>
                  </a:cubicBezTo>
                  <a:close/>
                </a:path>
              </a:pathLst>
            </a:custGeom>
            <a:solidFill>
              <a:srgbClr val="BBDDFA"/>
            </a:solidFill>
          </p:spPr>
        </p:sp>
        <p:sp>
          <p:nvSpPr>
            <p:cNvPr name="TextBox 10" id="10"/>
            <p:cNvSpPr txBox="true"/>
            <p:nvPr/>
          </p:nvSpPr>
          <p:spPr>
            <a:xfrm>
              <a:off x="0" y="66675"/>
              <a:ext cx="1534601" cy="1636823"/>
            </a:xfrm>
            <a:prstGeom prst="rect">
              <a:avLst/>
            </a:prstGeom>
          </p:spPr>
          <p:txBody>
            <a:bodyPr anchor="ctr" rtlCol="false" tIns="50800" lIns="50800" bIns="50800" rIns="50800"/>
            <a:lstStyle/>
            <a:p>
              <a:pPr algn="ctr">
                <a:lnSpc>
                  <a:spcPts val="2185"/>
                </a:lnSpc>
              </a:pPr>
            </a:p>
          </p:txBody>
        </p:sp>
      </p:grpSp>
      <p:sp>
        <p:nvSpPr>
          <p:cNvPr name="Freeform 11" id="11"/>
          <p:cNvSpPr/>
          <p:nvPr/>
        </p:nvSpPr>
        <p:spPr>
          <a:xfrm flipH="false" flipV="false" rot="-5400000">
            <a:off x="-3313837" y="-1718300"/>
            <a:ext cx="5287974" cy="5493999"/>
          </a:xfrm>
          <a:custGeom>
            <a:avLst/>
            <a:gdLst/>
            <a:ahLst/>
            <a:cxnLst/>
            <a:rect r="r" b="b" t="t" l="l"/>
            <a:pathLst>
              <a:path h="5493999" w="5287974">
                <a:moveTo>
                  <a:pt x="0" y="0"/>
                </a:moveTo>
                <a:lnTo>
                  <a:pt x="5287974" y="0"/>
                </a:lnTo>
                <a:lnTo>
                  <a:pt x="5287974" y="5494000"/>
                </a:lnTo>
                <a:lnTo>
                  <a:pt x="0" y="54940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966095">
            <a:off x="313036" y="461568"/>
            <a:ext cx="610469" cy="844940"/>
          </a:xfrm>
          <a:custGeom>
            <a:avLst/>
            <a:gdLst/>
            <a:ahLst/>
            <a:cxnLst/>
            <a:rect r="r" b="b" t="t" l="l"/>
            <a:pathLst>
              <a:path h="844940" w="610469">
                <a:moveTo>
                  <a:pt x="0" y="0"/>
                </a:moveTo>
                <a:lnTo>
                  <a:pt x="610470" y="0"/>
                </a:lnTo>
                <a:lnTo>
                  <a:pt x="610470" y="844940"/>
                </a:lnTo>
                <a:lnTo>
                  <a:pt x="0" y="84494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3" id="13"/>
          <p:cNvSpPr/>
          <p:nvPr/>
        </p:nvSpPr>
        <p:spPr>
          <a:xfrm flipH="false" flipV="false" rot="0">
            <a:off x="1325236" y="2738086"/>
            <a:ext cx="9769720" cy="5666438"/>
          </a:xfrm>
          <a:custGeom>
            <a:avLst/>
            <a:gdLst/>
            <a:ahLst/>
            <a:cxnLst/>
            <a:rect r="r" b="b" t="t" l="l"/>
            <a:pathLst>
              <a:path h="5666438" w="9769720">
                <a:moveTo>
                  <a:pt x="0" y="0"/>
                </a:moveTo>
                <a:lnTo>
                  <a:pt x="9769721" y="0"/>
                </a:lnTo>
                <a:lnTo>
                  <a:pt x="9769721" y="5666438"/>
                </a:lnTo>
                <a:lnTo>
                  <a:pt x="0" y="5666438"/>
                </a:lnTo>
                <a:lnTo>
                  <a:pt x="0" y="0"/>
                </a:lnTo>
                <a:close/>
              </a:path>
            </a:pathLst>
          </a:custGeom>
          <a:blipFill>
            <a:blip r:embed="rId9"/>
            <a:stretch>
              <a:fillRect l="0" t="0" r="0" b="0"/>
            </a:stretch>
          </a:blipFill>
        </p:spPr>
      </p:sp>
      <p:sp>
        <p:nvSpPr>
          <p:cNvPr name="TextBox 14" id="14"/>
          <p:cNvSpPr txBox="true"/>
          <p:nvPr/>
        </p:nvSpPr>
        <p:spPr>
          <a:xfrm rot="0">
            <a:off x="6477641" y="468150"/>
            <a:ext cx="5589221" cy="2198369"/>
          </a:xfrm>
          <a:prstGeom prst="rect">
            <a:avLst/>
          </a:prstGeom>
        </p:spPr>
        <p:txBody>
          <a:bodyPr anchor="t" rtlCol="false" tIns="0" lIns="0" bIns="0" rIns="0">
            <a:spAutoFit/>
          </a:bodyPr>
          <a:lstStyle/>
          <a:p>
            <a:pPr algn="ctr">
              <a:lnSpc>
                <a:spcPts val="5880"/>
              </a:lnSpc>
            </a:pPr>
            <a:r>
              <a:rPr lang="en-US" b="true" sz="4200">
                <a:solidFill>
                  <a:srgbClr val="5479F7"/>
                </a:solidFill>
                <a:latin typeface="Noto Sans Bold"/>
                <a:ea typeface="Noto Sans Bold"/>
                <a:cs typeface="Noto Sans Bold"/>
                <a:sym typeface="Noto Sans Bold"/>
              </a:rPr>
              <a:t> PHÂN TÍCH DỮ LIỆU (EDA) </a:t>
            </a:r>
          </a:p>
          <a:p>
            <a:pPr algn="ctr">
              <a:lnSpc>
                <a:spcPts val="5880"/>
              </a:lnSpc>
            </a:pPr>
          </a:p>
        </p:txBody>
      </p:sp>
      <p:sp>
        <p:nvSpPr>
          <p:cNvPr name="TextBox 15" id="15"/>
          <p:cNvSpPr txBox="true"/>
          <p:nvPr/>
        </p:nvSpPr>
        <p:spPr>
          <a:xfrm rot="0">
            <a:off x="11926735" y="2618894"/>
            <a:ext cx="4856809" cy="5734050"/>
          </a:xfrm>
          <a:prstGeom prst="rect">
            <a:avLst/>
          </a:prstGeom>
        </p:spPr>
        <p:txBody>
          <a:bodyPr anchor="t" rtlCol="false" tIns="0" lIns="0" bIns="0" rIns="0">
            <a:spAutoFit/>
          </a:bodyPr>
          <a:lstStyle/>
          <a:p>
            <a:pPr algn="l">
              <a:lnSpc>
                <a:spcPts val="4199"/>
              </a:lnSpc>
            </a:pPr>
          </a:p>
          <a:p>
            <a:pPr algn="just">
              <a:lnSpc>
                <a:spcPts val="4199"/>
              </a:lnSpc>
            </a:pPr>
            <a:r>
              <a:rPr lang="en-US" sz="2999">
                <a:solidFill>
                  <a:srgbClr val="000000"/>
                </a:solidFill>
                <a:latin typeface="Noto Sans"/>
                <a:ea typeface="Noto Sans"/>
                <a:cs typeface="Noto Sans"/>
                <a:sym typeface="Noto Sans"/>
              </a:rPr>
              <a:t>Mercedes-Benz có mức giá cao và phân tán rộng, trong khi Toyota, Ford, Kia và VinFast chủ yếu tập trung ở phân khúc thấp –trung bình.</a:t>
            </a:r>
          </a:p>
          <a:p>
            <a:pPr algn="l">
              <a:lnSpc>
                <a:spcPts val="4199"/>
              </a:lnSpc>
            </a:pPr>
          </a:p>
          <a:p>
            <a:pPr algn="l">
              <a:lnSpc>
                <a:spcPts val="4199"/>
              </a:lnSpc>
            </a:pPr>
            <a:r>
              <a:rPr lang="en-US" sz="2999" b="true">
                <a:solidFill>
                  <a:srgbClr val="000000"/>
                </a:solidFill>
                <a:latin typeface="Noto Sans Bold"/>
                <a:ea typeface="Noto Sans Bold"/>
                <a:cs typeface="Noto Sans Bold"/>
                <a:sym typeface="Noto Sans Bold"/>
              </a:rPr>
              <a:t>Kết luận: </a:t>
            </a:r>
            <a:r>
              <a:rPr lang="en-US" sz="2999">
                <a:solidFill>
                  <a:srgbClr val="000000"/>
                </a:solidFill>
                <a:latin typeface="Noto Sans"/>
                <a:ea typeface="Noto Sans"/>
                <a:cs typeface="Noto Sans"/>
                <a:sym typeface="Noto Sans"/>
              </a:rPr>
              <a:t>Hãng xe là yếu tố ảnh hưởng rõ rệt đến mức giá.</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DAG8zj1MCtM</dc:identifier>
  <dcterms:modified xsi:type="dcterms:W3CDTF">2011-08-01T06:04:30Z</dcterms:modified>
  <cp:revision>1</cp:revision>
  <dc:title>PHÂN TÍCH DỮ LIỆU Ô TÔ CŨ</dc:title>
</cp:coreProperties>
</file>